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charts/chart2.xml" ContentType="application/vnd.openxmlformats-officedocument.drawingml.char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9" r:id="rId2"/>
  </p:sldMasterIdLst>
  <p:notesMasterIdLst>
    <p:notesMasterId r:id="rId11"/>
  </p:notesMasterIdLst>
  <p:handoutMasterIdLst>
    <p:handoutMasterId r:id="rId12"/>
  </p:handoutMasterIdLst>
  <p:sldIdLst>
    <p:sldId id="361" r:id="rId3"/>
    <p:sldId id="561" r:id="rId4"/>
    <p:sldId id="566" r:id="rId5"/>
    <p:sldId id="565" r:id="rId6"/>
    <p:sldId id="564" r:id="rId7"/>
    <p:sldId id="563" r:id="rId8"/>
    <p:sldId id="560" r:id="rId9"/>
    <p:sldId id="260" r:id="rId1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5178FB3-5948-455D-AE4E-1303F082EBFF}">
          <p14:sldIdLst>
            <p14:sldId id="361"/>
            <p14:sldId id="561"/>
            <p14:sldId id="566"/>
            <p14:sldId id="565"/>
            <p14:sldId id="564"/>
            <p14:sldId id="563"/>
            <p14:sldId id="560"/>
            <p14:sldId id="26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ntiuhinAL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1"/>
    <a:srgbClr val="C00000"/>
    <a:srgbClr val="CC0000"/>
    <a:srgbClr val="0070C0"/>
    <a:srgbClr val="FF5050"/>
    <a:srgbClr val="4F81BD"/>
    <a:srgbClr val="DDDDDD"/>
    <a:srgbClr val="339933"/>
    <a:srgbClr val="DCE6F2"/>
    <a:srgbClr val="FFD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48" autoAdjust="0"/>
    <p:restoredTop sz="92123" autoAdjust="0"/>
  </p:normalViewPr>
  <p:slideViewPr>
    <p:cSldViewPr showGuides="1">
      <p:cViewPr>
        <p:scale>
          <a:sx n="115" d="100"/>
          <a:sy n="115" d="100"/>
        </p:scale>
        <p:origin x="-1440" y="150"/>
      </p:cViewPr>
      <p:guideLst>
        <p:guide orient="horz" pos="21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75" d="100"/>
          <a:sy n="75" d="100"/>
        </p:scale>
        <p:origin x="-4074" y="-21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Название </a:t>
            </a:r>
            <a:r>
              <a:rPr lang="ru-RU" dirty="0" smtClean="0"/>
              <a:t>диаграммы</a:t>
            </a:r>
            <a:endParaRPr lang="ru-RU" dirty="0"/>
          </a:p>
        </c:rich>
      </c:tx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34660864"/>
        <c:axId val="34409856"/>
        <c:axId val="0"/>
      </c:bar3DChart>
      <c:catAx>
        <c:axId val="34660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4409856"/>
        <c:crosses val="autoZero"/>
        <c:auto val="1"/>
        <c:lblAlgn val="ctr"/>
        <c:lblOffset val="100"/>
        <c:noMultiLvlLbl val="0"/>
      </c:catAx>
      <c:valAx>
        <c:axId val="344098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466086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Пример</a:t>
            </a:r>
            <a:r>
              <a:rPr lang="ru-RU" baseline="0" dirty="0" smtClean="0"/>
              <a:t> диаграммы 1 (копировать из образца)</a:t>
            </a:r>
            <a:endParaRPr lang="ru-RU" dirty="0"/>
          </a:p>
        </c:rich>
      </c:tx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38554624"/>
        <c:axId val="38064640"/>
        <c:axId val="0"/>
      </c:bar3DChart>
      <c:catAx>
        <c:axId val="385546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8064640"/>
        <c:crosses val="autoZero"/>
        <c:auto val="1"/>
        <c:lblAlgn val="ctr"/>
        <c:lblOffset val="100"/>
        <c:noMultiLvlLbl val="0"/>
      </c:catAx>
      <c:valAx>
        <c:axId val="380646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85546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4" y="1"/>
            <a:ext cx="2945659" cy="496332"/>
          </a:xfrm>
          <a:prstGeom prst="rect">
            <a:avLst/>
          </a:prstGeom>
        </p:spPr>
        <p:txBody>
          <a:bodyPr vert="horz" lIns="90712" tIns="45355" rIns="90712" bIns="4535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67" y="1"/>
            <a:ext cx="2945659" cy="496332"/>
          </a:xfrm>
          <a:prstGeom prst="rect">
            <a:avLst/>
          </a:prstGeom>
        </p:spPr>
        <p:txBody>
          <a:bodyPr vert="horz" lIns="90712" tIns="45355" rIns="90712" bIns="45355" rtlCol="0"/>
          <a:lstStyle>
            <a:lvl1pPr algn="r">
              <a:defRPr sz="1200"/>
            </a:lvl1pPr>
          </a:lstStyle>
          <a:p>
            <a:fld id="{DE101649-9FE8-47E0-A36A-0F48F66511AD}" type="datetimeFigureOut">
              <a:rPr lang="ru-RU" smtClean="0"/>
              <a:t>20.04.2017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4" y="9428593"/>
            <a:ext cx="2945659" cy="496332"/>
          </a:xfrm>
          <a:prstGeom prst="rect">
            <a:avLst/>
          </a:prstGeom>
        </p:spPr>
        <p:txBody>
          <a:bodyPr vert="horz" lIns="90712" tIns="45355" rIns="90712" bIns="4535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67" y="9428593"/>
            <a:ext cx="2945659" cy="496332"/>
          </a:xfrm>
          <a:prstGeom prst="rect">
            <a:avLst/>
          </a:prstGeom>
        </p:spPr>
        <p:txBody>
          <a:bodyPr vert="horz" lIns="90712" tIns="45355" rIns="90712" bIns="45355" rtlCol="0" anchor="b"/>
          <a:lstStyle>
            <a:lvl1pPr algn="r">
              <a:defRPr sz="1200"/>
            </a:lvl1pPr>
          </a:lstStyle>
          <a:p>
            <a:fld id="{2F9D5B91-1401-486A-951F-1B29508D7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791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4" y="1"/>
            <a:ext cx="2945659" cy="496332"/>
          </a:xfrm>
          <a:prstGeom prst="rect">
            <a:avLst/>
          </a:prstGeom>
        </p:spPr>
        <p:txBody>
          <a:bodyPr vert="horz" lIns="90712" tIns="45355" rIns="90712" bIns="4535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7" y="1"/>
            <a:ext cx="2945659" cy="496332"/>
          </a:xfrm>
          <a:prstGeom prst="rect">
            <a:avLst/>
          </a:prstGeom>
        </p:spPr>
        <p:txBody>
          <a:bodyPr vert="horz" lIns="90712" tIns="45355" rIns="90712" bIns="45355" rtlCol="0"/>
          <a:lstStyle>
            <a:lvl1pPr algn="r">
              <a:defRPr sz="1200"/>
            </a:lvl1pPr>
          </a:lstStyle>
          <a:p>
            <a:fld id="{4380B614-77EA-4277-AF60-53CE8AA24B3F}" type="datetimeFigureOut">
              <a:rPr lang="ru-RU" smtClean="0"/>
              <a:t>20.04.2017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2" tIns="45355" rIns="90712" bIns="4535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68"/>
            <a:ext cx="5438140" cy="4466987"/>
          </a:xfrm>
          <a:prstGeom prst="rect">
            <a:avLst/>
          </a:prstGeom>
        </p:spPr>
        <p:txBody>
          <a:bodyPr vert="horz" lIns="90712" tIns="45355" rIns="90712" bIns="4535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4" y="9428593"/>
            <a:ext cx="2945659" cy="496332"/>
          </a:xfrm>
          <a:prstGeom prst="rect">
            <a:avLst/>
          </a:prstGeom>
        </p:spPr>
        <p:txBody>
          <a:bodyPr vert="horz" lIns="90712" tIns="45355" rIns="90712" bIns="4535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7" y="9428593"/>
            <a:ext cx="2945659" cy="496332"/>
          </a:xfrm>
          <a:prstGeom prst="rect">
            <a:avLst/>
          </a:prstGeom>
        </p:spPr>
        <p:txBody>
          <a:bodyPr vert="horz" lIns="90712" tIns="45355" rIns="90712" bIns="45355" rtlCol="0" anchor="b"/>
          <a:lstStyle>
            <a:lvl1pPr algn="r">
              <a:defRPr sz="1200"/>
            </a:lvl1pPr>
          </a:lstStyle>
          <a:p>
            <a:fld id="{22158AD7-7F7C-41B0-B3B6-32F6FBAF12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519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Краткая инструкция по отключению анимации при демонстрации:</a:t>
            </a:r>
          </a:p>
          <a:p>
            <a:r>
              <a:rPr lang="ru-RU" dirty="0">
                <a:solidFill>
                  <a:srgbClr val="0070C0"/>
                </a:solidFill>
              </a:rPr>
              <a:t>Показ слайдов</a:t>
            </a:r>
            <a:r>
              <a:rPr lang="en-US" dirty="0">
                <a:solidFill>
                  <a:srgbClr val="0070C0"/>
                </a:solidFill>
              </a:rPr>
              <a:t>/</a:t>
            </a:r>
            <a:r>
              <a:rPr lang="ru-RU" dirty="0">
                <a:solidFill>
                  <a:srgbClr val="0070C0"/>
                </a:solidFill>
              </a:rPr>
              <a:t>Настройка демонстрации</a:t>
            </a:r>
            <a:r>
              <a:rPr lang="en-US" dirty="0">
                <a:solidFill>
                  <a:srgbClr val="0070C0"/>
                </a:solidFill>
              </a:rPr>
              <a:t>/</a:t>
            </a:r>
            <a:r>
              <a:rPr lang="ru-RU" dirty="0">
                <a:solidFill>
                  <a:srgbClr val="0070C0"/>
                </a:solidFill>
              </a:rPr>
              <a:t>без анимации</a:t>
            </a:r>
          </a:p>
          <a:p>
            <a:endParaRPr lang="ru-RU" dirty="0"/>
          </a:p>
          <a:p>
            <a:r>
              <a:rPr lang="ru-RU" dirty="0" smtClean="0"/>
              <a:t>При</a:t>
            </a:r>
            <a:r>
              <a:rPr lang="ru-RU" baseline="0" dirty="0" smtClean="0"/>
              <a:t> разработке презентации мы, по понятным причинам, стремимся максимально снизить использование сложных анимационных эффектов. Для того, чтобы презентация выглядела привлекательно несколько мелких эффектов добавлено в образце слайда. </a:t>
            </a:r>
            <a:r>
              <a:rPr lang="ru-RU" dirty="0" smtClean="0"/>
              <a:t>При</a:t>
            </a:r>
            <a:r>
              <a:rPr lang="ru-RU" baseline="0" dirty="0" smtClean="0"/>
              <a:t> необходимости, можно отключить всю анимацию в презентации перед проведением демонстрации. Для этого:</a:t>
            </a:r>
            <a:endParaRPr lang="en-US" baseline="0" dirty="0" smtClean="0"/>
          </a:p>
          <a:p>
            <a:endParaRPr lang="en-US" dirty="0"/>
          </a:p>
          <a:p>
            <a:pPr marL="226778" indent="-226778">
              <a:buAutoNum type="arabicPeriod"/>
            </a:pPr>
            <a:r>
              <a:rPr lang="ru-RU" dirty="0"/>
              <a:t>Выберите Вкладку «Показ слайдов» на ленте.</a:t>
            </a:r>
          </a:p>
          <a:p>
            <a:pPr marL="226778" indent="-226778">
              <a:buAutoNum type="arabicPeriod"/>
            </a:pPr>
            <a:r>
              <a:rPr lang="ru-RU" dirty="0"/>
              <a:t>Выберите команду «Настройка демонстрации». Откроется дополнительном окно «Настройка презентации».</a:t>
            </a:r>
          </a:p>
          <a:p>
            <a:pPr marL="226778" indent="-226778">
              <a:buAutoNum type="arabicPeriod"/>
            </a:pPr>
            <a:r>
              <a:rPr lang="ru-RU" dirty="0"/>
              <a:t>Отметьте </a:t>
            </a:r>
            <a:r>
              <a:rPr lang="ru-RU" dirty="0" smtClean="0"/>
              <a:t>галочкой  </a:t>
            </a:r>
            <a:r>
              <a:rPr lang="ru-RU" dirty="0"/>
              <a:t>параметр «без анимации». Теперь при просмотре, анимация показываться не будет.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58AD7-7F7C-41B0-B3B6-32F6FBAF12ED}" type="slidenum">
              <a:rPr lang="ru-RU" smtClean="0"/>
              <a:t>1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797" y="7621153"/>
            <a:ext cx="2118440" cy="185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392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5.wdp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4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4.wdp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 preferRelativeResize="0">
            <a:picLocks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12" y="368720"/>
            <a:ext cx="8324777" cy="6120560"/>
          </a:xfrm>
          <a:prstGeom prst="rect">
            <a:avLst/>
          </a:prstGeom>
        </p:spPr>
      </p:pic>
      <p:sp>
        <p:nvSpPr>
          <p:cNvPr id="50" name="Прямоугольник 49"/>
          <p:cNvSpPr/>
          <p:nvPr userDrawn="1"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0070C0">
                  <a:alpha val="90000"/>
                </a:srgbClr>
              </a:gs>
              <a:gs pos="93000">
                <a:srgbClr val="D9F3FD">
                  <a:alpha val="0"/>
                </a:srgb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823071"/>
            <a:ext cx="7772400" cy="1470025"/>
          </a:xfrm>
        </p:spPr>
        <p:txBody>
          <a:bodyPr>
            <a:normAutofit/>
          </a:bodyPr>
          <a:lstStyle>
            <a:lvl1pPr algn="ctr">
              <a:defRPr sz="4000" b="1" i="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ВВЕДИТЕ  НАЗВАНИЕ</a:t>
            </a:r>
            <a:br>
              <a:rPr lang="ru-RU" dirty="0" smtClean="0"/>
            </a:br>
            <a:r>
              <a:rPr lang="ru-RU" dirty="0" smtClean="0"/>
              <a:t>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5373216"/>
            <a:ext cx="6400800" cy="694928"/>
          </a:xfrm>
        </p:spPr>
        <p:txBody>
          <a:bodyPr>
            <a:normAutofit/>
          </a:bodyPr>
          <a:lstStyle>
            <a:lvl1pPr marL="0" indent="0" algn="ctr">
              <a:buNone/>
              <a:defRPr sz="1400" spc="-11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МИНИСТЕРСТВО СТРОИТЕЛЬНОГО КОМПЛЕКСА </a:t>
            </a:r>
            <a:br>
              <a:rPr lang="ru-RU" dirty="0" smtClean="0"/>
            </a:br>
            <a:r>
              <a:rPr lang="ru-RU" dirty="0" smtClean="0"/>
              <a:t>МОСКОВСКОЙ ОБЛАСТИ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F5A7-6C7B-4D47-8370-D40F0FCC5B3B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  <p:pic>
        <p:nvPicPr>
          <p:cNvPr id="52" name="Picture 2" descr="http://www.vmr-mo.ru/upload/iblock/488/moskovskaya_oblas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831" y="692696"/>
            <a:ext cx="886338" cy="119452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86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F31B-60A9-4E2D-9BCE-7A08D5097409}" type="datetime1">
              <a:rPr lang="ru-RU" smtClean="0"/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216000" cy="216000"/>
          </a:xfrm>
          <a:solidFill>
            <a:srgbClr val="0070C0"/>
          </a:solidFill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7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A9A-E432-4A2B-A77D-736753F8723B}" type="datetime1">
              <a:rPr lang="ru-RU" smtClean="0"/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487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B6542-E3DA-42B3-8427-4D0BBF39A781}" type="datetime1">
              <a:rPr lang="ru-RU" smtClean="0"/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  <p:graphicFrame>
        <p:nvGraphicFramePr>
          <p:cNvPr id="5" name="Объект 3"/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1140526191"/>
              </p:ext>
            </p:extLst>
          </p:nvPr>
        </p:nvGraphicFramePr>
        <p:xfrm>
          <a:off x="457200" y="1268413"/>
          <a:ext cx="8229600" cy="4464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549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A3123-04EF-4470-869C-3E78659CFD23}" type="datetime1">
              <a:rPr lang="ru-RU" smtClean="0"/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Рисунок 5"/>
          <p:cNvPicPr preferRelativeResize="0">
            <a:picLocks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12" y="368720"/>
            <a:ext cx="8324777" cy="612056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-34900" y="4437112"/>
            <a:ext cx="4102844" cy="1442236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96000" tIns="432000" rIns="432000" bIns="216000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3200" spc="-150" dirty="0" smtClean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Спасибо</a:t>
            </a:r>
          </a:p>
          <a:p>
            <a:pPr algn="r">
              <a:lnSpc>
                <a:spcPct val="80000"/>
              </a:lnSpc>
            </a:pPr>
            <a:r>
              <a:rPr lang="ru-RU" sz="3200" spc="-150" dirty="0" smtClean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 внимание!</a:t>
            </a:r>
            <a:endParaRPr lang="ru-RU" sz="3200" spc="-15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59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D785-ABBB-4578-B61D-2273186D13F4}" type="datetime1">
              <a:rPr lang="ru-RU" smtClean="0"/>
              <a:t>20.04.2017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485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BAF4-1B1C-4A90-8FEB-E93771CE30F0}" type="datetime1">
              <a:rPr lang="ru-RU" smtClean="0"/>
              <a:t>20.04.2017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585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5420-57E5-4240-9BAA-E136B1265521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165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E381E-DE73-45CC-AD2E-6B39993A260D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35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/>
          <p:cNvSpPr/>
          <p:nvPr userDrawn="1"/>
        </p:nvSpPr>
        <p:spPr>
          <a:xfrm flipV="1">
            <a:off x="-1589" y="1191"/>
            <a:ext cx="64389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54483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7099160"/>
              <a:gd name="connsiteY0" fmla="*/ 0 h 6858000"/>
              <a:gd name="connsiteX1" fmla="*/ 6438900 w 7099160"/>
              <a:gd name="connsiteY1" fmla="*/ 0 h 6858000"/>
              <a:gd name="connsiteX2" fmla="*/ 6724650 w 7099160"/>
              <a:gd name="connsiteY2" fmla="*/ 6858000 h 6858000"/>
              <a:gd name="connsiteX3" fmla="*/ 0 w 7099160"/>
              <a:gd name="connsiteY3" fmla="*/ 6858000 h 6858000"/>
              <a:gd name="connsiteX4" fmla="*/ 0 w 7099160"/>
              <a:gd name="connsiteY4" fmla="*/ 0 h 6858000"/>
              <a:gd name="connsiteX0" fmla="*/ 0 w 7060519"/>
              <a:gd name="connsiteY0" fmla="*/ 0 h 6858000"/>
              <a:gd name="connsiteX1" fmla="*/ 6438900 w 7060519"/>
              <a:gd name="connsiteY1" fmla="*/ 0 h 6858000"/>
              <a:gd name="connsiteX2" fmla="*/ 6724650 w 7060519"/>
              <a:gd name="connsiteY2" fmla="*/ 6858000 h 6858000"/>
              <a:gd name="connsiteX3" fmla="*/ 0 w 7060519"/>
              <a:gd name="connsiteY3" fmla="*/ 6858000 h 6858000"/>
              <a:gd name="connsiteX4" fmla="*/ 0 w 7060519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00" h="6858000">
                <a:moveTo>
                  <a:pt x="0" y="0"/>
                </a:moveTo>
                <a:lnTo>
                  <a:pt x="6438900" y="0"/>
                </a:lnTo>
                <a:cubicBezTo>
                  <a:pt x="3956050" y="2305050"/>
                  <a:pt x="7283450" y="4381500"/>
                  <a:pt x="57150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50800" dist="63500" algn="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Прямоугольник 49"/>
          <p:cNvSpPr/>
          <p:nvPr userDrawn="1"/>
        </p:nvSpPr>
        <p:spPr>
          <a:xfrm flipV="1">
            <a:off x="-1589" y="13097"/>
            <a:ext cx="6458498" cy="6843712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54483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7099160"/>
              <a:gd name="connsiteY0" fmla="*/ 0 h 6858000"/>
              <a:gd name="connsiteX1" fmla="*/ 6438900 w 7099160"/>
              <a:gd name="connsiteY1" fmla="*/ 0 h 6858000"/>
              <a:gd name="connsiteX2" fmla="*/ 6724650 w 7099160"/>
              <a:gd name="connsiteY2" fmla="*/ 6858000 h 6858000"/>
              <a:gd name="connsiteX3" fmla="*/ 0 w 7099160"/>
              <a:gd name="connsiteY3" fmla="*/ 6858000 h 6858000"/>
              <a:gd name="connsiteX4" fmla="*/ 0 w 7099160"/>
              <a:gd name="connsiteY4" fmla="*/ 0 h 6858000"/>
              <a:gd name="connsiteX0" fmla="*/ 0 w 7060519"/>
              <a:gd name="connsiteY0" fmla="*/ 0 h 6858000"/>
              <a:gd name="connsiteX1" fmla="*/ 6438900 w 7060519"/>
              <a:gd name="connsiteY1" fmla="*/ 0 h 6858000"/>
              <a:gd name="connsiteX2" fmla="*/ 6724650 w 7060519"/>
              <a:gd name="connsiteY2" fmla="*/ 6858000 h 6858000"/>
              <a:gd name="connsiteX3" fmla="*/ 0 w 7060519"/>
              <a:gd name="connsiteY3" fmla="*/ 6858000 h 6858000"/>
              <a:gd name="connsiteX4" fmla="*/ 0 w 7060519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00" h="6858000">
                <a:moveTo>
                  <a:pt x="0" y="0"/>
                </a:moveTo>
                <a:lnTo>
                  <a:pt x="6438900" y="0"/>
                </a:lnTo>
                <a:cubicBezTo>
                  <a:pt x="3956050" y="2305050"/>
                  <a:pt x="7283450" y="4381500"/>
                  <a:pt x="57150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2000">
                <a:srgbClr val="0070C0">
                  <a:alpha val="90000"/>
                </a:srgb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 flipH="1">
            <a:off x="6153071" y="4672154"/>
            <a:ext cx="2540216" cy="1277126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8C05E-A276-431E-98A1-E2693C758533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6604565" y="809089"/>
            <a:ext cx="2431931" cy="661974"/>
            <a:chOff x="1134048" y="905020"/>
            <a:chExt cx="3720204" cy="842654"/>
          </a:xfrm>
        </p:grpSpPr>
        <p:pic>
          <p:nvPicPr>
            <p:cNvPr id="13" name="Picture 2" descr="http://www.vmr-mo.ru/upload/iblock/488/moskovskaya_oblast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048" y="905020"/>
              <a:ext cx="647759" cy="78388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1749964" y="1101235"/>
              <a:ext cx="3104288" cy="6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900" b="0" dirty="0" smtClean="0"/>
                <a:t>МИНИСТЕРСТВО </a:t>
              </a:r>
              <a:br>
                <a:rPr lang="ru-RU" sz="900" b="0" dirty="0" smtClean="0"/>
              </a:br>
              <a:r>
                <a:rPr lang="ru-RU" sz="900" b="0" dirty="0" smtClean="0"/>
                <a:t>СТРОИТЕЛЬНОГО КОМПЛЕКСА МОСКОВСКОЙ ОБЛАСТИ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39552" y="3212976"/>
            <a:ext cx="4606280" cy="1008112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4000" b="1" i="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Введите название</a:t>
            </a:r>
            <a:br>
              <a:rPr lang="ru-RU" dirty="0" smtClean="0"/>
            </a:br>
            <a:r>
              <a:rPr lang="ru-RU" dirty="0" smtClean="0"/>
              <a:t>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39552" y="4509120"/>
            <a:ext cx="4608512" cy="1008112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buNone/>
              <a:defRPr sz="1400" b="0" spc="0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Введите подзаголовок презентации </a:t>
            </a:r>
            <a:br>
              <a:rPr lang="ru-RU" dirty="0" smtClean="0"/>
            </a:br>
            <a:r>
              <a:rPr lang="ru-RU" dirty="0" smtClean="0"/>
              <a:t>или дату проведения, при необходимости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9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6"/>
          <p:cNvSpPr/>
          <p:nvPr userDrawn="1"/>
        </p:nvSpPr>
        <p:spPr>
          <a:xfrm rot="5400000" flipV="1">
            <a:off x="8392997" y="6107773"/>
            <a:ext cx="672451" cy="825613"/>
          </a:xfrm>
          <a:custGeom>
            <a:avLst/>
            <a:gdLst/>
            <a:ahLst/>
            <a:cxnLst/>
            <a:rect l="l" t="t" r="r" b="b"/>
            <a:pathLst>
              <a:path w="672451" h="825613">
                <a:moveTo>
                  <a:pt x="0" y="825613"/>
                </a:moveTo>
                <a:lnTo>
                  <a:pt x="672451" y="825613"/>
                </a:lnTo>
                <a:lnTo>
                  <a:pt x="672451" y="0"/>
                </a:lnTo>
                <a:cubicBezTo>
                  <a:pt x="522869" y="12213"/>
                  <a:pt x="92750" y="195311"/>
                  <a:pt x="1014" y="815694"/>
                </a:cubicBezTo>
                <a:close/>
              </a:path>
            </a:pathLst>
          </a:custGeom>
          <a:gradFill flip="none" rotWithShape="1">
            <a:gsLst>
              <a:gs pos="42000">
                <a:schemeClr val="bg1">
                  <a:lumMod val="85000"/>
                </a:scheme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49"/>
          <p:cNvSpPr/>
          <p:nvPr userDrawn="1"/>
        </p:nvSpPr>
        <p:spPr>
          <a:xfrm flipV="1">
            <a:off x="-1589" y="13097"/>
            <a:ext cx="6458498" cy="6843712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54483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7099160"/>
              <a:gd name="connsiteY0" fmla="*/ 0 h 6858000"/>
              <a:gd name="connsiteX1" fmla="*/ 6438900 w 7099160"/>
              <a:gd name="connsiteY1" fmla="*/ 0 h 6858000"/>
              <a:gd name="connsiteX2" fmla="*/ 6724650 w 7099160"/>
              <a:gd name="connsiteY2" fmla="*/ 6858000 h 6858000"/>
              <a:gd name="connsiteX3" fmla="*/ 0 w 7099160"/>
              <a:gd name="connsiteY3" fmla="*/ 6858000 h 6858000"/>
              <a:gd name="connsiteX4" fmla="*/ 0 w 7099160"/>
              <a:gd name="connsiteY4" fmla="*/ 0 h 6858000"/>
              <a:gd name="connsiteX0" fmla="*/ 0 w 7060519"/>
              <a:gd name="connsiteY0" fmla="*/ 0 h 6858000"/>
              <a:gd name="connsiteX1" fmla="*/ 6438900 w 7060519"/>
              <a:gd name="connsiteY1" fmla="*/ 0 h 6858000"/>
              <a:gd name="connsiteX2" fmla="*/ 6724650 w 7060519"/>
              <a:gd name="connsiteY2" fmla="*/ 6858000 h 6858000"/>
              <a:gd name="connsiteX3" fmla="*/ 0 w 7060519"/>
              <a:gd name="connsiteY3" fmla="*/ 6858000 h 6858000"/>
              <a:gd name="connsiteX4" fmla="*/ 0 w 7060519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00" h="6858000">
                <a:moveTo>
                  <a:pt x="0" y="0"/>
                </a:moveTo>
                <a:lnTo>
                  <a:pt x="6438900" y="0"/>
                </a:lnTo>
                <a:cubicBezTo>
                  <a:pt x="3956050" y="2305050"/>
                  <a:pt x="7283450" y="4381500"/>
                  <a:pt x="57150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2000">
                <a:schemeClr val="bg1">
                  <a:lumMod val="85000"/>
                </a:scheme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Picture 2" descr="C:\IVANDOCS\DOCUMENTS\СЛУЖБА\Презентация_СА\nutr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915" y="314002"/>
            <a:ext cx="4360617" cy="361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252000" bIns="108000" anchor="b">
            <a:normAutofit/>
          </a:bodyPr>
          <a:lstStyle>
            <a:lvl1pPr algn="r">
              <a:defRPr sz="3200" b="0" cap="all">
                <a:solidFill>
                  <a:schemeClr val="bg1"/>
                </a:solidFill>
                <a:effectLst/>
              </a:defRPr>
            </a:lvl1pPr>
          </a:lstStyle>
          <a:p>
            <a:r>
              <a:rPr lang="ru-RU" dirty="0" smtClean="0"/>
              <a:t>НАЗВАНИЕ РАЗДЕЛА ПРЕЗЕНТАЦИИ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Название презентации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10208" y="5949280"/>
            <a:ext cx="2133600" cy="365125"/>
          </a:xfrm>
        </p:spPr>
        <p:txBody>
          <a:bodyPr/>
          <a:lstStyle/>
          <a:p>
            <a:fld id="{C342B858-AA84-46D1-8E93-25D69AAAC1A0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76256" y="6356350"/>
            <a:ext cx="2133600" cy="365125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683568" y="548680"/>
            <a:ext cx="3240360" cy="873412"/>
            <a:chOff x="971600" y="868058"/>
            <a:chExt cx="3240360" cy="873412"/>
          </a:xfrm>
        </p:grpSpPr>
        <p:pic>
          <p:nvPicPr>
            <p:cNvPr id="13" name="Picture 2" descr="http://www.vmr-mo.ru/upload/iblock/488/moskovskaya_oblast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868058"/>
              <a:ext cx="648072" cy="87341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 userDrawn="1"/>
          </p:nvSpPr>
          <p:spPr>
            <a:xfrm>
              <a:off x="1691680" y="1052736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200" b="0" dirty="0" smtClean="0"/>
                <a:t>МИНИСТЕРСТВО </a:t>
              </a:r>
              <a:br>
                <a:rPr lang="ru-RU" sz="1200" b="0" dirty="0" smtClean="0"/>
              </a:br>
              <a:r>
                <a:rPr lang="ru-RU" sz="1200" b="0" dirty="0" err="1" smtClean="0"/>
                <a:t>СТРОИТЕЛЬНОгО</a:t>
              </a:r>
              <a:r>
                <a:rPr lang="ru-RU" sz="1200" b="0" dirty="0" smtClean="0"/>
                <a:t> КОМПЛЕКСА МОСКОВСКОЙ 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132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Титульный_слайд_(вариант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IVANDOCS\DOCUMENTS\СЛУЖБА\Презентация_СА\nutr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815" y="314002"/>
            <a:ext cx="4796290" cy="628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 userDrawn="1"/>
        </p:nvGrpSpPr>
        <p:grpSpPr>
          <a:xfrm flipH="1">
            <a:off x="0" y="3212976"/>
            <a:ext cx="9144000" cy="3654150"/>
            <a:chOff x="0" y="3212976"/>
            <a:chExt cx="9144000" cy="3654150"/>
          </a:xfrm>
        </p:grpSpPr>
        <p:sp>
          <p:nvSpPr>
            <p:cNvPr id="9" name="Прямоугольник 10"/>
            <p:cNvSpPr/>
            <p:nvPr userDrawn="1"/>
          </p:nvSpPr>
          <p:spPr>
            <a:xfrm>
              <a:off x="0" y="3212976"/>
              <a:ext cx="9144000" cy="3645024"/>
            </a:xfrm>
            <a:custGeom>
              <a:avLst/>
              <a:gdLst>
                <a:gd name="connsiteX0" fmla="*/ 0 w 9144000"/>
                <a:gd name="connsiteY0" fmla="*/ 0 h 3645024"/>
                <a:gd name="connsiteX1" fmla="*/ 9144000 w 9144000"/>
                <a:gd name="connsiteY1" fmla="*/ 0 h 3645024"/>
                <a:gd name="connsiteX2" fmla="*/ 9144000 w 9144000"/>
                <a:gd name="connsiteY2" fmla="*/ 3645024 h 3645024"/>
                <a:gd name="connsiteX3" fmla="*/ 0 w 9144000"/>
                <a:gd name="connsiteY3" fmla="*/ 3645024 h 3645024"/>
                <a:gd name="connsiteX4" fmla="*/ 0 w 9144000"/>
                <a:gd name="connsiteY4" fmla="*/ 0 h 3645024"/>
                <a:gd name="connsiteX0" fmla="*/ 0 w 9144000"/>
                <a:gd name="connsiteY0" fmla="*/ 3645024 h 3645024"/>
                <a:gd name="connsiteX1" fmla="*/ 9144000 w 9144000"/>
                <a:gd name="connsiteY1" fmla="*/ 0 h 3645024"/>
                <a:gd name="connsiteX2" fmla="*/ 9144000 w 9144000"/>
                <a:gd name="connsiteY2" fmla="*/ 3645024 h 3645024"/>
                <a:gd name="connsiteX3" fmla="*/ 0 w 9144000"/>
                <a:gd name="connsiteY3" fmla="*/ 3645024 h 36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3645024">
                  <a:moveTo>
                    <a:pt x="0" y="3645024"/>
                  </a:moveTo>
                  <a:lnTo>
                    <a:pt x="9144000" y="0"/>
                  </a:lnTo>
                  <a:lnTo>
                    <a:pt x="9144000" y="3645024"/>
                  </a:lnTo>
                  <a:lnTo>
                    <a:pt x="0" y="3645024"/>
                  </a:lnTo>
                  <a:close/>
                </a:path>
              </a:pathLst>
            </a:custGeom>
            <a:solidFill>
              <a:srgbClr val="0070C0">
                <a:alpha val="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10"/>
            <p:cNvSpPr/>
            <p:nvPr userDrawn="1"/>
          </p:nvSpPr>
          <p:spPr>
            <a:xfrm flipH="1">
              <a:off x="0" y="4910255"/>
              <a:ext cx="5292080" cy="1956871"/>
            </a:xfrm>
            <a:custGeom>
              <a:avLst/>
              <a:gdLst>
                <a:gd name="connsiteX0" fmla="*/ 0 w 9144000"/>
                <a:gd name="connsiteY0" fmla="*/ 0 h 3645024"/>
                <a:gd name="connsiteX1" fmla="*/ 9144000 w 9144000"/>
                <a:gd name="connsiteY1" fmla="*/ 0 h 3645024"/>
                <a:gd name="connsiteX2" fmla="*/ 9144000 w 9144000"/>
                <a:gd name="connsiteY2" fmla="*/ 3645024 h 3645024"/>
                <a:gd name="connsiteX3" fmla="*/ 0 w 9144000"/>
                <a:gd name="connsiteY3" fmla="*/ 3645024 h 3645024"/>
                <a:gd name="connsiteX4" fmla="*/ 0 w 9144000"/>
                <a:gd name="connsiteY4" fmla="*/ 0 h 3645024"/>
                <a:gd name="connsiteX0" fmla="*/ 0 w 9144000"/>
                <a:gd name="connsiteY0" fmla="*/ 3645024 h 3645024"/>
                <a:gd name="connsiteX1" fmla="*/ 9144000 w 9144000"/>
                <a:gd name="connsiteY1" fmla="*/ 0 h 3645024"/>
                <a:gd name="connsiteX2" fmla="*/ 9144000 w 9144000"/>
                <a:gd name="connsiteY2" fmla="*/ 3645024 h 3645024"/>
                <a:gd name="connsiteX3" fmla="*/ 0 w 9144000"/>
                <a:gd name="connsiteY3" fmla="*/ 3645024 h 36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3645024">
                  <a:moveTo>
                    <a:pt x="0" y="3645024"/>
                  </a:moveTo>
                  <a:lnTo>
                    <a:pt x="9144000" y="0"/>
                  </a:lnTo>
                  <a:lnTo>
                    <a:pt x="9144000" y="3645024"/>
                  </a:lnTo>
                  <a:lnTo>
                    <a:pt x="0" y="3645024"/>
                  </a:lnTo>
                  <a:close/>
                </a:path>
              </a:pathLst>
            </a:custGeom>
            <a:solidFill>
              <a:srgbClr val="0070C0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22313" y="4077072"/>
            <a:ext cx="3273623" cy="1691903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252000" bIns="108000" anchor="b">
            <a:normAutofit/>
          </a:bodyPr>
          <a:lstStyle>
            <a:lvl1pPr algn="l">
              <a:defRPr sz="2800" b="1" cap="all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</a:lstStyle>
          <a:p>
            <a:r>
              <a:rPr lang="ru-RU" dirty="0" smtClean="0"/>
              <a:t>ВВЕДИТЕ </a:t>
            </a:r>
            <a:br>
              <a:rPr lang="ru-RU" dirty="0" smtClean="0"/>
            </a:br>
            <a:r>
              <a:rPr lang="ru-RU" dirty="0" smtClean="0"/>
              <a:t>НАЗВАНИЕ </a:t>
            </a:r>
            <a:br>
              <a:rPr lang="ru-RU" dirty="0" smtClean="0"/>
            </a:br>
            <a:r>
              <a:rPr lang="ru-RU" dirty="0" smtClean="0"/>
              <a:t>ПРЕЗЕНТАЦИИ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722313" y="2348880"/>
            <a:ext cx="3273623" cy="1500187"/>
          </a:xfrm>
        </p:spPr>
        <p:txBody>
          <a:bodyPr anchor="b"/>
          <a:lstStyle>
            <a:lvl1pPr marL="0" indent="0">
              <a:buNone/>
              <a:defRPr sz="16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Введите подзаголовок</a:t>
            </a:r>
            <a:br>
              <a:rPr lang="ru-RU" dirty="0" smtClean="0"/>
            </a:br>
            <a:r>
              <a:rPr lang="ru-RU" dirty="0" smtClean="0"/>
              <a:t>или дата проведения</a:t>
            </a:r>
            <a:br>
              <a:rPr lang="ru-RU" dirty="0" smtClean="0"/>
            </a:br>
            <a:r>
              <a:rPr lang="ru-RU" dirty="0" smtClean="0"/>
              <a:t>презентации при</a:t>
            </a:r>
          </a:p>
          <a:p>
            <a:pPr lvl="0"/>
            <a:r>
              <a:rPr lang="ru-RU" dirty="0" smtClean="0"/>
              <a:t>необходимости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D578A-795E-49DF-BA6B-C4743B04402A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755576" y="882650"/>
            <a:ext cx="2359349" cy="653852"/>
            <a:chOff x="1203578" y="975965"/>
            <a:chExt cx="2835312" cy="653852"/>
          </a:xfrm>
        </p:grpSpPr>
        <p:pic>
          <p:nvPicPr>
            <p:cNvPr id="13" name="Picture 2" descr="http://www.vmr-mo.ru/upload/iblock/488/moskovskaya_oblast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578" y="975965"/>
              <a:ext cx="482378" cy="5837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 userDrawn="1"/>
          </p:nvSpPr>
          <p:spPr>
            <a:xfrm>
              <a:off x="1691680" y="1052736"/>
              <a:ext cx="2347210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50" b="0" dirty="0" smtClean="0"/>
                <a:t>МИНИСТЕРСТВО </a:t>
              </a:r>
              <a:br>
                <a:rPr lang="ru-RU" sz="1050" b="0" dirty="0" smtClean="0"/>
              </a:br>
              <a:r>
                <a:rPr lang="ru-RU" sz="1050" b="0" dirty="0" err="1" smtClean="0"/>
                <a:t>СТРОИТЕЛЬНОгО</a:t>
              </a:r>
              <a:r>
                <a:rPr lang="ru-RU" sz="1050" b="0" dirty="0" smtClean="0"/>
                <a:t> КОМПЛЕКСА МОСКОВСКОЙ 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162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 userDrawn="1">
            <p:ph type="title" hasCustomPrompt="1"/>
          </p:nvPr>
        </p:nvSpPr>
        <p:spPr>
          <a:xfrm>
            <a:off x="249864" y="260648"/>
            <a:ext cx="8644272" cy="720080"/>
          </a:xfrm>
          <a:solidFill>
            <a:srgbClr val="0070C0"/>
          </a:solidFill>
        </p:spPr>
        <p:txBody>
          <a:bodyPr tIns="108000" anchor="ctr">
            <a:normAutofit/>
          </a:bodyPr>
          <a:lstStyle>
            <a:lvl1pPr algn="ctr">
              <a:lnSpc>
                <a:spcPct val="80000"/>
              </a:lnSpc>
              <a:defRPr sz="2400" b="1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ru-RU" dirty="0" smtClean="0"/>
              <a:t>Введите </a:t>
            </a:r>
            <a:br>
              <a:rPr lang="ru-RU" dirty="0" smtClean="0"/>
            </a:br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 userDrawn="1">
            <p:ph idx="1"/>
          </p:nvPr>
        </p:nvSpPr>
        <p:spPr>
          <a:xfrm>
            <a:off x="249864" y="1268760"/>
            <a:ext cx="8644272" cy="4857403"/>
          </a:xfrm>
        </p:spPr>
        <p:txBody>
          <a:bodyPr>
            <a:normAutofit/>
          </a:bodyPr>
          <a:lstStyle>
            <a:lvl1pPr marL="342900" indent="-342900">
              <a:buFont typeface="Webdings" panose="05030102010509060703" pitchFamily="18" charset="2"/>
              <a:buChar char="&lt;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Webdings" panose="05030102010509060703" pitchFamily="18" charset="2"/>
              <a:buChar char="&lt;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Webdings" panose="05030102010509060703" pitchFamily="18" charset="2"/>
              <a:buChar char="&lt;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Webdings" panose="05030102010509060703" pitchFamily="18" charset="2"/>
              <a:buChar char="&lt;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Webdings" panose="05030102010509060703" pitchFamily="18" charset="2"/>
              <a:buChar char="&lt;"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 userDrawn="1">
            <p:ph type="dt" sz="half" idx="10"/>
          </p:nvPr>
        </p:nvSpPr>
        <p:spPr>
          <a:xfrm>
            <a:off x="6470848" y="6453336"/>
            <a:ext cx="2133600" cy="365125"/>
          </a:xfrm>
        </p:spPr>
        <p:txBody>
          <a:bodyPr/>
          <a:lstStyle>
            <a:lvl1pPr algn="r">
              <a:defRPr/>
            </a:lvl1pPr>
          </a:lstStyle>
          <a:p>
            <a:fld id="{EFE38CE0-4DF0-4FF5-82BC-93239D786FBB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395536" y="6412150"/>
            <a:ext cx="4320480" cy="365125"/>
          </a:xfrm>
        </p:spPr>
        <p:txBody>
          <a:bodyPr/>
          <a:lstStyle>
            <a:lvl1pPr algn="l">
              <a:defRPr spc="-110" baseline="0"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>
          <a:xfrm>
            <a:off x="8640000" y="6516000"/>
            <a:ext cx="216000" cy="216000"/>
          </a:xfr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249864" y="6453336"/>
            <a:ext cx="8644273" cy="0"/>
          </a:xfrm>
          <a:prstGeom prst="line">
            <a:avLst/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Нижний колонтитул 4"/>
          <p:cNvSpPr txBox="1">
            <a:spLocks/>
          </p:cNvSpPr>
          <p:nvPr userDrawn="1"/>
        </p:nvSpPr>
        <p:spPr>
          <a:xfrm>
            <a:off x="395536" y="6480000"/>
            <a:ext cx="7920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000" kern="1200" spc="-110" baseline="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800" spc="0" dirty="0" smtClean="0"/>
              <a:t>МИНИСТЕРСТВО СТРОИТЕЛЬНОГО КОМПЛЕКСА  МОСКОВСКОЙ ОБЛАСТИ</a:t>
            </a:r>
            <a:endParaRPr lang="ru-RU" sz="800" spc="0" dirty="0"/>
          </a:p>
        </p:txBody>
      </p:sp>
      <p:pic>
        <p:nvPicPr>
          <p:cNvPr id="16" name="Picture 2" descr="http://www.vmr-mo.ru/upload/iblock/488/moskovskaya_oblas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5" y="6525068"/>
            <a:ext cx="160274" cy="216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93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49864" y="260648"/>
            <a:ext cx="8644272" cy="720080"/>
          </a:xfrm>
          <a:solidFill>
            <a:srgbClr val="0070C0"/>
          </a:solidFill>
        </p:spPr>
        <p:txBody>
          <a:bodyPr vert="horz" lIns="91440" tIns="108000" rIns="91440" bIns="45720" rtlCol="0" anchor="ctr">
            <a:normAutofit/>
          </a:bodyPr>
          <a:lstStyle>
            <a:lvl1pPr algn="ctr">
              <a:defRPr lang="ru-RU" sz="2400" baseline="0" dirty="0">
                <a:solidFill>
                  <a:schemeClr val="bg1"/>
                </a:solidFill>
                <a:effectLst/>
              </a:defRPr>
            </a:lvl1pPr>
          </a:lstStyle>
          <a:p>
            <a:pPr lvl="0">
              <a:lnSpc>
                <a:spcPct val="80000"/>
              </a:lnSpc>
            </a:pPr>
            <a:r>
              <a:rPr lang="ru-RU" dirty="0" smtClean="0"/>
              <a:t>Введите заголовок 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B9148-6ADF-4DFD-96E0-526B30A3531A}" type="datetime1">
              <a:rPr lang="ru-RU" smtClean="0"/>
              <a:t>20.04.2017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216000" cy="216000"/>
          </a:xfrm>
          <a:solidFill>
            <a:srgbClr val="0070C0"/>
          </a:solidFill>
        </p:spPr>
        <p:txBody>
          <a:bodyPr lIns="0" tIns="0" rIns="0" bIns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249864" y="6453336"/>
            <a:ext cx="8644273" cy="0"/>
          </a:xfrm>
          <a:prstGeom prst="line">
            <a:avLst/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ижний колонтитул 4"/>
          <p:cNvSpPr txBox="1">
            <a:spLocks/>
          </p:cNvSpPr>
          <p:nvPr userDrawn="1"/>
        </p:nvSpPr>
        <p:spPr>
          <a:xfrm>
            <a:off x="360000" y="6480000"/>
            <a:ext cx="4320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000" kern="1200" spc="-110" baseline="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МИНИСТЕРСТВО </a:t>
            </a:r>
            <a:r>
              <a:rPr lang="ru-RU" dirty="0" err="1" smtClean="0"/>
              <a:t>СТРОИТЕЛЬНОгО</a:t>
            </a:r>
            <a:r>
              <a:rPr lang="ru-RU" dirty="0" smtClean="0"/>
              <a:t> КОМПЛЕКСА МОСКОВСКОЙ ОБЛАСТИ</a:t>
            </a:r>
            <a:endParaRPr lang="ru-RU" dirty="0"/>
          </a:p>
        </p:txBody>
      </p:sp>
      <p:pic>
        <p:nvPicPr>
          <p:cNvPr id="9" name="Picture 2" descr="http://www.vmr-mo.ru/upload/iblock/488/moskovskaya_oblas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5" y="6525068"/>
            <a:ext cx="160274" cy="216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94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 фон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6"/>
          <p:cNvSpPr/>
          <p:nvPr userDrawn="1"/>
        </p:nvSpPr>
        <p:spPr>
          <a:xfrm rot="5400000" flipV="1">
            <a:off x="8392997" y="6107773"/>
            <a:ext cx="672451" cy="825613"/>
          </a:xfrm>
          <a:custGeom>
            <a:avLst/>
            <a:gdLst/>
            <a:ahLst/>
            <a:cxnLst/>
            <a:rect l="l" t="t" r="r" b="b"/>
            <a:pathLst>
              <a:path w="672451" h="825613">
                <a:moveTo>
                  <a:pt x="0" y="825613"/>
                </a:moveTo>
                <a:lnTo>
                  <a:pt x="672451" y="825613"/>
                </a:lnTo>
                <a:lnTo>
                  <a:pt x="672451" y="0"/>
                </a:lnTo>
                <a:cubicBezTo>
                  <a:pt x="522869" y="12213"/>
                  <a:pt x="92750" y="195311"/>
                  <a:pt x="1014" y="815694"/>
                </a:cubicBezTo>
                <a:close/>
              </a:path>
            </a:pathLst>
          </a:custGeom>
          <a:gradFill flip="none" rotWithShape="1">
            <a:gsLst>
              <a:gs pos="42000">
                <a:schemeClr val="bg1">
                  <a:lumMod val="85000"/>
                </a:scheme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E68CB-3BF2-454F-952D-BA83A4372DC6}" type="datetime1">
              <a:rPr lang="ru-RU" smtClean="0"/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216000" cy="216000"/>
          </a:xfrm>
          <a:noFill/>
        </p:spPr>
        <p:txBody>
          <a:bodyPr lIns="0" tIns="0" rIns="0" bIns="0"/>
          <a:lstStyle>
            <a:lvl1pPr algn="ctr">
              <a:defRPr>
                <a:solidFill>
                  <a:srgbClr val="0070C0"/>
                </a:solidFill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4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1A617-CBF1-4497-A2C4-84EEB3B9C879}" type="datetime1">
              <a:rPr lang="ru-RU" smtClean="0"/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497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B04D2-6E57-435A-B67B-761EB29A895A}" type="datetime1">
              <a:rPr lang="ru-RU" smtClean="0"/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  <p:graphicFrame>
        <p:nvGraphicFramePr>
          <p:cNvPr id="5" name="Объект 3"/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1849777304"/>
              </p:ext>
            </p:extLst>
          </p:nvPr>
        </p:nvGraphicFramePr>
        <p:xfrm>
          <a:off x="457200" y="1268413"/>
          <a:ext cx="8229600" cy="4464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926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14120" y="6453336"/>
            <a:ext cx="2133600" cy="293117"/>
          </a:xfrm>
        </p:spPr>
        <p:txBody>
          <a:bodyPr tIns="0" anchor="t" anchorCtr="0"/>
          <a:lstStyle>
            <a:lvl1pPr algn="ctr">
              <a:defRPr/>
            </a:lvl1pPr>
          </a:lstStyle>
          <a:p>
            <a:fld id="{AD285B0D-CD1E-444A-A7C9-6018A5EDA254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40152" y="6165304"/>
            <a:ext cx="2895600" cy="2931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44408" y="7024315"/>
            <a:ext cx="442392" cy="365125"/>
          </a:xfrm>
        </p:spPr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-1589" y="1191"/>
            <a:ext cx="6458498" cy="6858000"/>
            <a:chOff x="-1589" y="1191"/>
            <a:chExt cx="6458498" cy="6858000"/>
          </a:xfrm>
        </p:grpSpPr>
        <p:sp>
          <p:nvSpPr>
            <p:cNvPr id="11" name="Прямоугольник 49"/>
            <p:cNvSpPr/>
            <p:nvPr userDrawn="1"/>
          </p:nvSpPr>
          <p:spPr>
            <a:xfrm flipV="1">
              <a:off x="-1589" y="1191"/>
              <a:ext cx="6438900" cy="6858000"/>
            </a:xfrm>
            <a:custGeom>
              <a:avLst/>
              <a:gdLst>
                <a:gd name="connsiteX0" fmla="*/ 0 w 9144000"/>
                <a:gd name="connsiteY0" fmla="*/ 0 h 6858000"/>
                <a:gd name="connsiteX1" fmla="*/ 9144000 w 9144000"/>
                <a:gd name="connsiteY1" fmla="*/ 0 h 6858000"/>
                <a:gd name="connsiteX2" fmla="*/ 9144000 w 9144000"/>
                <a:gd name="connsiteY2" fmla="*/ 6858000 h 6858000"/>
                <a:gd name="connsiteX3" fmla="*/ 0 w 9144000"/>
                <a:gd name="connsiteY3" fmla="*/ 6858000 h 6858000"/>
                <a:gd name="connsiteX4" fmla="*/ 0 w 9144000"/>
                <a:gd name="connsiteY4" fmla="*/ 0 h 6858000"/>
                <a:gd name="connsiteX0" fmla="*/ 0 w 9144000"/>
                <a:gd name="connsiteY0" fmla="*/ 0 h 6858000"/>
                <a:gd name="connsiteX1" fmla="*/ 9144000 w 9144000"/>
                <a:gd name="connsiteY1" fmla="*/ 0 h 6858000"/>
                <a:gd name="connsiteX2" fmla="*/ 5448300 w 9144000"/>
                <a:gd name="connsiteY2" fmla="*/ 6858000 h 6858000"/>
                <a:gd name="connsiteX3" fmla="*/ 0 w 9144000"/>
                <a:gd name="connsiteY3" fmla="*/ 6858000 h 6858000"/>
                <a:gd name="connsiteX4" fmla="*/ 0 w 91440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4483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4483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724650"/>
                <a:gd name="connsiteY0" fmla="*/ 0 h 6858000"/>
                <a:gd name="connsiteX1" fmla="*/ 6438900 w 6724650"/>
                <a:gd name="connsiteY1" fmla="*/ 0 h 6858000"/>
                <a:gd name="connsiteX2" fmla="*/ 6724650 w 6724650"/>
                <a:gd name="connsiteY2" fmla="*/ 6858000 h 6858000"/>
                <a:gd name="connsiteX3" fmla="*/ 0 w 6724650"/>
                <a:gd name="connsiteY3" fmla="*/ 6858000 h 6858000"/>
                <a:gd name="connsiteX4" fmla="*/ 0 w 6724650"/>
                <a:gd name="connsiteY4" fmla="*/ 0 h 6858000"/>
                <a:gd name="connsiteX0" fmla="*/ 0 w 6724650"/>
                <a:gd name="connsiteY0" fmla="*/ 0 h 6858000"/>
                <a:gd name="connsiteX1" fmla="*/ 6438900 w 6724650"/>
                <a:gd name="connsiteY1" fmla="*/ 0 h 6858000"/>
                <a:gd name="connsiteX2" fmla="*/ 6724650 w 6724650"/>
                <a:gd name="connsiteY2" fmla="*/ 6858000 h 6858000"/>
                <a:gd name="connsiteX3" fmla="*/ 0 w 6724650"/>
                <a:gd name="connsiteY3" fmla="*/ 6858000 h 6858000"/>
                <a:gd name="connsiteX4" fmla="*/ 0 w 6724650"/>
                <a:gd name="connsiteY4" fmla="*/ 0 h 6858000"/>
                <a:gd name="connsiteX0" fmla="*/ 0 w 6724650"/>
                <a:gd name="connsiteY0" fmla="*/ 0 h 6858000"/>
                <a:gd name="connsiteX1" fmla="*/ 6438900 w 6724650"/>
                <a:gd name="connsiteY1" fmla="*/ 0 h 6858000"/>
                <a:gd name="connsiteX2" fmla="*/ 6724650 w 6724650"/>
                <a:gd name="connsiteY2" fmla="*/ 6858000 h 6858000"/>
                <a:gd name="connsiteX3" fmla="*/ 0 w 6724650"/>
                <a:gd name="connsiteY3" fmla="*/ 6858000 h 6858000"/>
                <a:gd name="connsiteX4" fmla="*/ 0 w 6724650"/>
                <a:gd name="connsiteY4" fmla="*/ 0 h 6858000"/>
                <a:gd name="connsiteX0" fmla="*/ 0 w 6724650"/>
                <a:gd name="connsiteY0" fmla="*/ 0 h 6858000"/>
                <a:gd name="connsiteX1" fmla="*/ 6438900 w 6724650"/>
                <a:gd name="connsiteY1" fmla="*/ 0 h 6858000"/>
                <a:gd name="connsiteX2" fmla="*/ 6724650 w 6724650"/>
                <a:gd name="connsiteY2" fmla="*/ 6858000 h 6858000"/>
                <a:gd name="connsiteX3" fmla="*/ 0 w 6724650"/>
                <a:gd name="connsiteY3" fmla="*/ 6858000 h 6858000"/>
                <a:gd name="connsiteX4" fmla="*/ 0 w 6724650"/>
                <a:gd name="connsiteY4" fmla="*/ 0 h 6858000"/>
                <a:gd name="connsiteX0" fmla="*/ 0 w 7099160"/>
                <a:gd name="connsiteY0" fmla="*/ 0 h 6858000"/>
                <a:gd name="connsiteX1" fmla="*/ 6438900 w 7099160"/>
                <a:gd name="connsiteY1" fmla="*/ 0 h 6858000"/>
                <a:gd name="connsiteX2" fmla="*/ 6724650 w 7099160"/>
                <a:gd name="connsiteY2" fmla="*/ 6858000 h 6858000"/>
                <a:gd name="connsiteX3" fmla="*/ 0 w 7099160"/>
                <a:gd name="connsiteY3" fmla="*/ 6858000 h 6858000"/>
                <a:gd name="connsiteX4" fmla="*/ 0 w 7099160"/>
                <a:gd name="connsiteY4" fmla="*/ 0 h 6858000"/>
                <a:gd name="connsiteX0" fmla="*/ 0 w 7060519"/>
                <a:gd name="connsiteY0" fmla="*/ 0 h 6858000"/>
                <a:gd name="connsiteX1" fmla="*/ 6438900 w 7060519"/>
                <a:gd name="connsiteY1" fmla="*/ 0 h 6858000"/>
                <a:gd name="connsiteX2" fmla="*/ 6724650 w 7060519"/>
                <a:gd name="connsiteY2" fmla="*/ 6858000 h 6858000"/>
                <a:gd name="connsiteX3" fmla="*/ 0 w 7060519"/>
                <a:gd name="connsiteY3" fmla="*/ 6858000 h 6858000"/>
                <a:gd name="connsiteX4" fmla="*/ 0 w 7060519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8900" h="6858000">
                  <a:moveTo>
                    <a:pt x="0" y="0"/>
                  </a:moveTo>
                  <a:lnTo>
                    <a:pt x="6438900" y="0"/>
                  </a:lnTo>
                  <a:cubicBezTo>
                    <a:pt x="3956050" y="2305050"/>
                    <a:pt x="7283450" y="4381500"/>
                    <a:pt x="5715000" y="6858000"/>
                  </a:cubicBez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63500" algn="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" name="Прямоугольник 49"/>
            <p:cNvSpPr/>
            <p:nvPr userDrawn="1"/>
          </p:nvSpPr>
          <p:spPr>
            <a:xfrm flipV="1">
              <a:off x="-1589" y="13097"/>
              <a:ext cx="6458498" cy="6843712"/>
            </a:xfrm>
            <a:custGeom>
              <a:avLst/>
              <a:gdLst>
                <a:gd name="connsiteX0" fmla="*/ 0 w 9144000"/>
                <a:gd name="connsiteY0" fmla="*/ 0 h 6858000"/>
                <a:gd name="connsiteX1" fmla="*/ 9144000 w 9144000"/>
                <a:gd name="connsiteY1" fmla="*/ 0 h 6858000"/>
                <a:gd name="connsiteX2" fmla="*/ 9144000 w 9144000"/>
                <a:gd name="connsiteY2" fmla="*/ 6858000 h 6858000"/>
                <a:gd name="connsiteX3" fmla="*/ 0 w 9144000"/>
                <a:gd name="connsiteY3" fmla="*/ 6858000 h 6858000"/>
                <a:gd name="connsiteX4" fmla="*/ 0 w 9144000"/>
                <a:gd name="connsiteY4" fmla="*/ 0 h 6858000"/>
                <a:gd name="connsiteX0" fmla="*/ 0 w 9144000"/>
                <a:gd name="connsiteY0" fmla="*/ 0 h 6858000"/>
                <a:gd name="connsiteX1" fmla="*/ 9144000 w 9144000"/>
                <a:gd name="connsiteY1" fmla="*/ 0 h 6858000"/>
                <a:gd name="connsiteX2" fmla="*/ 5448300 w 9144000"/>
                <a:gd name="connsiteY2" fmla="*/ 6858000 h 6858000"/>
                <a:gd name="connsiteX3" fmla="*/ 0 w 9144000"/>
                <a:gd name="connsiteY3" fmla="*/ 6858000 h 6858000"/>
                <a:gd name="connsiteX4" fmla="*/ 0 w 91440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4483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4483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724650"/>
                <a:gd name="connsiteY0" fmla="*/ 0 h 6858000"/>
                <a:gd name="connsiteX1" fmla="*/ 6438900 w 6724650"/>
                <a:gd name="connsiteY1" fmla="*/ 0 h 6858000"/>
                <a:gd name="connsiteX2" fmla="*/ 6724650 w 6724650"/>
                <a:gd name="connsiteY2" fmla="*/ 6858000 h 6858000"/>
                <a:gd name="connsiteX3" fmla="*/ 0 w 6724650"/>
                <a:gd name="connsiteY3" fmla="*/ 6858000 h 6858000"/>
                <a:gd name="connsiteX4" fmla="*/ 0 w 6724650"/>
                <a:gd name="connsiteY4" fmla="*/ 0 h 6858000"/>
                <a:gd name="connsiteX0" fmla="*/ 0 w 6724650"/>
                <a:gd name="connsiteY0" fmla="*/ 0 h 6858000"/>
                <a:gd name="connsiteX1" fmla="*/ 6438900 w 6724650"/>
                <a:gd name="connsiteY1" fmla="*/ 0 h 6858000"/>
                <a:gd name="connsiteX2" fmla="*/ 6724650 w 6724650"/>
                <a:gd name="connsiteY2" fmla="*/ 6858000 h 6858000"/>
                <a:gd name="connsiteX3" fmla="*/ 0 w 6724650"/>
                <a:gd name="connsiteY3" fmla="*/ 6858000 h 6858000"/>
                <a:gd name="connsiteX4" fmla="*/ 0 w 6724650"/>
                <a:gd name="connsiteY4" fmla="*/ 0 h 6858000"/>
                <a:gd name="connsiteX0" fmla="*/ 0 w 6724650"/>
                <a:gd name="connsiteY0" fmla="*/ 0 h 6858000"/>
                <a:gd name="connsiteX1" fmla="*/ 6438900 w 6724650"/>
                <a:gd name="connsiteY1" fmla="*/ 0 h 6858000"/>
                <a:gd name="connsiteX2" fmla="*/ 6724650 w 6724650"/>
                <a:gd name="connsiteY2" fmla="*/ 6858000 h 6858000"/>
                <a:gd name="connsiteX3" fmla="*/ 0 w 6724650"/>
                <a:gd name="connsiteY3" fmla="*/ 6858000 h 6858000"/>
                <a:gd name="connsiteX4" fmla="*/ 0 w 6724650"/>
                <a:gd name="connsiteY4" fmla="*/ 0 h 6858000"/>
                <a:gd name="connsiteX0" fmla="*/ 0 w 6724650"/>
                <a:gd name="connsiteY0" fmla="*/ 0 h 6858000"/>
                <a:gd name="connsiteX1" fmla="*/ 6438900 w 6724650"/>
                <a:gd name="connsiteY1" fmla="*/ 0 h 6858000"/>
                <a:gd name="connsiteX2" fmla="*/ 6724650 w 6724650"/>
                <a:gd name="connsiteY2" fmla="*/ 6858000 h 6858000"/>
                <a:gd name="connsiteX3" fmla="*/ 0 w 6724650"/>
                <a:gd name="connsiteY3" fmla="*/ 6858000 h 6858000"/>
                <a:gd name="connsiteX4" fmla="*/ 0 w 6724650"/>
                <a:gd name="connsiteY4" fmla="*/ 0 h 6858000"/>
                <a:gd name="connsiteX0" fmla="*/ 0 w 7099160"/>
                <a:gd name="connsiteY0" fmla="*/ 0 h 6858000"/>
                <a:gd name="connsiteX1" fmla="*/ 6438900 w 7099160"/>
                <a:gd name="connsiteY1" fmla="*/ 0 h 6858000"/>
                <a:gd name="connsiteX2" fmla="*/ 6724650 w 7099160"/>
                <a:gd name="connsiteY2" fmla="*/ 6858000 h 6858000"/>
                <a:gd name="connsiteX3" fmla="*/ 0 w 7099160"/>
                <a:gd name="connsiteY3" fmla="*/ 6858000 h 6858000"/>
                <a:gd name="connsiteX4" fmla="*/ 0 w 7099160"/>
                <a:gd name="connsiteY4" fmla="*/ 0 h 6858000"/>
                <a:gd name="connsiteX0" fmla="*/ 0 w 7060519"/>
                <a:gd name="connsiteY0" fmla="*/ 0 h 6858000"/>
                <a:gd name="connsiteX1" fmla="*/ 6438900 w 7060519"/>
                <a:gd name="connsiteY1" fmla="*/ 0 h 6858000"/>
                <a:gd name="connsiteX2" fmla="*/ 6724650 w 7060519"/>
                <a:gd name="connsiteY2" fmla="*/ 6858000 h 6858000"/>
                <a:gd name="connsiteX3" fmla="*/ 0 w 7060519"/>
                <a:gd name="connsiteY3" fmla="*/ 6858000 h 6858000"/>
                <a:gd name="connsiteX4" fmla="*/ 0 w 7060519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  <a:gd name="connsiteX0" fmla="*/ 0 w 6438900"/>
                <a:gd name="connsiteY0" fmla="*/ 0 h 6858000"/>
                <a:gd name="connsiteX1" fmla="*/ 6438900 w 6438900"/>
                <a:gd name="connsiteY1" fmla="*/ 0 h 6858000"/>
                <a:gd name="connsiteX2" fmla="*/ 5715000 w 6438900"/>
                <a:gd name="connsiteY2" fmla="*/ 6858000 h 6858000"/>
                <a:gd name="connsiteX3" fmla="*/ 0 w 6438900"/>
                <a:gd name="connsiteY3" fmla="*/ 6858000 h 6858000"/>
                <a:gd name="connsiteX4" fmla="*/ 0 w 643890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8900" h="6858000">
                  <a:moveTo>
                    <a:pt x="0" y="0"/>
                  </a:moveTo>
                  <a:lnTo>
                    <a:pt x="6438900" y="0"/>
                  </a:lnTo>
                  <a:cubicBezTo>
                    <a:pt x="3956050" y="2305050"/>
                    <a:pt x="7283450" y="4381500"/>
                    <a:pt x="5715000" y="6858000"/>
                  </a:cubicBez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42000">
                  <a:srgbClr val="0070C0">
                    <a:alpha val="90000"/>
                  </a:srgbClr>
                </a:gs>
                <a:gs pos="93000">
                  <a:srgbClr val="D9F3FD">
                    <a:alpha val="51000"/>
                  </a:srgb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796136" y="3789040"/>
            <a:ext cx="3203848" cy="1224136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52000" tIns="216000" bIns="216000" anchor="b" anchorCtr="0">
            <a:noAutofit/>
          </a:bodyPr>
          <a:lstStyle>
            <a:lvl1pPr algn="ctr">
              <a:defRPr sz="2800" b="1" i="0" spc="0" baseline="0">
                <a:solidFill>
                  <a:srgbClr val="0070C0"/>
                </a:solidFill>
                <a:effectLst/>
              </a:defRPr>
            </a:lvl1pPr>
          </a:lstStyle>
          <a:p>
            <a:r>
              <a:rPr lang="ru-RU" dirty="0" smtClean="0"/>
              <a:t>СПАСИБО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0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81A6-5675-4E1A-A97D-C69BED04DE5E}" type="datetime1">
              <a:rPr lang="ru-RU" smtClean="0"/>
              <a:t>20.04.2017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216000" cy="216000"/>
          </a:xfrm>
          <a:noFill/>
        </p:spPr>
        <p:txBody>
          <a:bodyPr lIns="0" tIns="0" rIns="0" bIns="0">
            <a:spAutoFit/>
          </a:bodyPr>
          <a:lstStyle>
            <a:lvl1pPr algn="ctr">
              <a:defRPr b="1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331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6"/>
          <p:cNvSpPr/>
          <p:nvPr userDrawn="1"/>
        </p:nvSpPr>
        <p:spPr>
          <a:xfrm rot="5400000" flipV="1">
            <a:off x="8392997" y="6107773"/>
            <a:ext cx="672451" cy="825613"/>
          </a:xfrm>
          <a:custGeom>
            <a:avLst/>
            <a:gdLst/>
            <a:ahLst/>
            <a:cxnLst/>
            <a:rect l="l" t="t" r="r" b="b"/>
            <a:pathLst>
              <a:path w="672451" h="825613">
                <a:moveTo>
                  <a:pt x="0" y="825613"/>
                </a:moveTo>
                <a:lnTo>
                  <a:pt x="672451" y="825613"/>
                </a:lnTo>
                <a:lnTo>
                  <a:pt x="672451" y="0"/>
                </a:lnTo>
                <a:cubicBezTo>
                  <a:pt x="522869" y="12213"/>
                  <a:pt x="92750" y="195311"/>
                  <a:pt x="1014" y="815694"/>
                </a:cubicBezTo>
                <a:close/>
              </a:path>
            </a:pathLst>
          </a:custGeom>
          <a:gradFill flip="none" rotWithShape="1">
            <a:gsLst>
              <a:gs pos="42000">
                <a:schemeClr val="bg1">
                  <a:lumMod val="85000"/>
                </a:scheme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49"/>
          <p:cNvSpPr/>
          <p:nvPr userDrawn="1"/>
        </p:nvSpPr>
        <p:spPr>
          <a:xfrm flipV="1">
            <a:off x="-1589" y="13097"/>
            <a:ext cx="6458498" cy="6843712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54483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7099160"/>
              <a:gd name="connsiteY0" fmla="*/ 0 h 6858000"/>
              <a:gd name="connsiteX1" fmla="*/ 6438900 w 7099160"/>
              <a:gd name="connsiteY1" fmla="*/ 0 h 6858000"/>
              <a:gd name="connsiteX2" fmla="*/ 6724650 w 7099160"/>
              <a:gd name="connsiteY2" fmla="*/ 6858000 h 6858000"/>
              <a:gd name="connsiteX3" fmla="*/ 0 w 7099160"/>
              <a:gd name="connsiteY3" fmla="*/ 6858000 h 6858000"/>
              <a:gd name="connsiteX4" fmla="*/ 0 w 7099160"/>
              <a:gd name="connsiteY4" fmla="*/ 0 h 6858000"/>
              <a:gd name="connsiteX0" fmla="*/ 0 w 7060519"/>
              <a:gd name="connsiteY0" fmla="*/ 0 h 6858000"/>
              <a:gd name="connsiteX1" fmla="*/ 6438900 w 7060519"/>
              <a:gd name="connsiteY1" fmla="*/ 0 h 6858000"/>
              <a:gd name="connsiteX2" fmla="*/ 6724650 w 7060519"/>
              <a:gd name="connsiteY2" fmla="*/ 6858000 h 6858000"/>
              <a:gd name="connsiteX3" fmla="*/ 0 w 7060519"/>
              <a:gd name="connsiteY3" fmla="*/ 6858000 h 6858000"/>
              <a:gd name="connsiteX4" fmla="*/ 0 w 7060519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00" h="6858000">
                <a:moveTo>
                  <a:pt x="0" y="0"/>
                </a:moveTo>
                <a:lnTo>
                  <a:pt x="6438900" y="0"/>
                </a:lnTo>
                <a:cubicBezTo>
                  <a:pt x="3956050" y="2305050"/>
                  <a:pt x="7283450" y="4381500"/>
                  <a:pt x="57150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2000">
                <a:schemeClr val="bg1">
                  <a:lumMod val="85000"/>
                </a:scheme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84F2-F868-4435-97DC-32F6AC5A9934}" type="datetime1">
              <a:rPr lang="ru-RU" smtClean="0"/>
              <a:t>20.04.2017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216000" cy="216000"/>
          </a:xfrm>
          <a:noFill/>
        </p:spPr>
        <p:txBody>
          <a:bodyPr lIns="0" tIns="0" rIns="0" bIns="0"/>
          <a:lstStyle>
            <a:lvl1pPr algn="ctr">
              <a:defRPr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0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 userDrawn="1"/>
        </p:nvSpPr>
        <p:spPr>
          <a:xfrm rot="5400000" flipV="1">
            <a:off x="8392997" y="6107773"/>
            <a:ext cx="672451" cy="825613"/>
          </a:xfrm>
          <a:custGeom>
            <a:avLst/>
            <a:gdLst/>
            <a:ahLst/>
            <a:cxnLst/>
            <a:rect l="l" t="t" r="r" b="b"/>
            <a:pathLst>
              <a:path w="672451" h="825613">
                <a:moveTo>
                  <a:pt x="0" y="825613"/>
                </a:moveTo>
                <a:lnTo>
                  <a:pt x="672451" y="825613"/>
                </a:lnTo>
                <a:lnTo>
                  <a:pt x="672451" y="0"/>
                </a:lnTo>
                <a:cubicBezTo>
                  <a:pt x="522869" y="12213"/>
                  <a:pt x="92750" y="195311"/>
                  <a:pt x="1014" y="815694"/>
                </a:cubicBezTo>
                <a:close/>
              </a:path>
            </a:pathLst>
          </a:custGeom>
          <a:gradFill flip="none" rotWithShape="1">
            <a:gsLst>
              <a:gs pos="42000">
                <a:schemeClr val="bg1">
                  <a:lumMod val="85000"/>
                </a:scheme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49"/>
          <p:cNvSpPr/>
          <p:nvPr userDrawn="1"/>
        </p:nvSpPr>
        <p:spPr>
          <a:xfrm flipV="1">
            <a:off x="-1589" y="13097"/>
            <a:ext cx="6458498" cy="6843712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54483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7099160"/>
              <a:gd name="connsiteY0" fmla="*/ 0 h 6858000"/>
              <a:gd name="connsiteX1" fmla="*/ 6438900 w 7099160"/>
              <a:gd name="connsiteY1" fmla="*/ 0 h 6858000"/>
              <a:gd name="connsiteX2" fmla="*/ 6724650 w 7099160"/>
              <a:gd name="connsiteY2" fmla="*/ 6858000 h 6858000"/>
              <a:gd name="connsiteX3" fmla="*/ 0 w 7099160"/>
              <a:gd name="connsiteY3" fmla="*/ 6858000 h 6858000"/>
              <a:gd name="connsiteX4" fmla="*/ 0 w 7099160"/>
              <a:gd name="connsiteY4" fmla="*/ 0 h 6858000"/>
              <a:gd name="connsiteX0" fmla="*/ 0 w 7060519"/>
              <a:gd name="connsiteY0" fmla="*/ 0 h 6858000"/>
              <a:gd name="connsiteX1" fmla="*/ 6438900 w 7060519"/>
              <a:gd name="connsiteY1" fmla="*/ 0 h 6858000"/>
              <a:gd name="connsiteX2" fmla="*/ 6724650 w 7060519"/>
              <a:gd name="connsiteY2" fmla="*/ 6858000 h 6858000"/>
              <a:gd name="connsiteX3" fmla="*/ 0 w 7060519"/>
              <a:gd name="connsiteY3" fmla="*/ 6858000 h 6858000"/>
              <a:gd name="connsiteX4" fmla="*/ 0 w 7060519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00" h="6858000">
                <a:moveTo>
                  <a:pt x="0" y="0"/>
                </a:moveTo>
                <a:lnTo>
                  <a:pt x="6438900" y="0"/>
                </a:lnTo>
                <a:cubicBezTo>
                  <a:pt x="3956050" y="2305050"/>
                  <a:pt x="7283450" y="4381500"/>
                  <a:pt x="57150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2000">
                <a:schemeClr val="bg1">
                  <a:lumMod val="85000"/>
                </a:scheme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250C1-646A-41C0-BC28-77AACBA99E46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031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 userDrawn="1"/>
        </p:nvSpPr>
        <p:spPr>
          <a:xfrm rot="5400000" flipV="1">
            <a:off x="8392997" y="6107773"/>
            <a:ext cx="672451" cy="825613"/>
          </a:xfrm>
          <a:custGeom>
            <a:avLst/>
            <a:gdLst/>
            <a:ahLst/>
            <a:cxnLst/>
            <a:rect l="l" t="t" r="r" b="b"/>
            <a:pathLst>
              <a:path w="672451" h="825613">
                <a:moveTo>
                  <a:pt x="0" y="825613"/>
                </a:moveTo>
                <a:lnTo>
                  <a:pt x="672451" y="825613"/>
                </a:lnTo>
                <a:lnTo>
                  <a:pt x="672451" y="0"/>
                </a:lnTo>
                <a:cubicBezTo>
                  <a:pt x="522869" y="12213"/>
                  <a:pt x="92750" y="195311"/>
                  <a:pt x="1014" y="815694"/>
                </a:cubicBezTo>
                <a:close/>
              </a:path>
            </a:pathLst>
          </a:custGeom>
          <a:gradFill flip="none" rotWithShape="1">
            <a:gsLst>
              <a:gs pos="42000">
                <a:schemeClr val="bg1">
                  <a:lumMod val="85000"/>
                </a:scheme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49"/>
          <p:cNvSpPr/>
          <p:nvPr userDrawn="1"/>
        </p:nvSpPr>
        <p:spPr>
          <a:xfrm flipV="1">
            <a:off x="-1589" y="13097"/>
            <a:ext cx="6458498" cy="6843712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54483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4483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6724650"/>
              <a:gd name="connsiteY0" fmla="*/ 0 h 6858000"/>
              <a:gd name="connsiteX1" fmla="*/ 6438900 w 6724650"/>
              <a:gd name="connsiteY1" fmla="*/ 0 h 6858000"/>
              <a:gd name="connsiteX2" fmla="*/ 6724650 w 6724650"/>
              <a:gd name="connsiteY2" fmla="*/ 6858000 h 6858000"/>
              <a:gd name="connsiteX3" fmla="*/ 0 w 6724650"/>
              <a:gd name="connsiteY3" fmla="*/ 6858000 h 6858000"/>
              <a:gd name="connsiteX4" fmla="*/ 0 w 6724650"/>
              <a:gd name="connsiteY4" fmla="*/ 0 h 6858000"/>
              <a:gd name="connsiteX0" fmla="*/ 0 w 7099160"/>
              <a:gd name="connsiteY0" fmla="*/ 0 h 6858000"/>
              <a:gd name="connsiteX1" fmla="*/ 6438900 w 7099160"/>
              <a:gd name="connsiteY1" fmla="*/ 0 h 6858000"/>
              <a:gd name="connsiteX2" fmla="*/ 6724650 w 7099160"/>
              <a:gd name="connsiteY2" fmla="*/ 6858000 h 6858000"/>
              <a:gd name="connsiteX3" fmla="*/ 0 w 7099160"/>
              <a:gd name="connsiteY3" fmla="*/ 6858000 h 6858000"/>
              <a:gd name="connsiteX4" fmla="*/ 0 w 7099160"/>
              <a:gd name="connsiteY4" fmla="*/ 0 h 6858000"/>
              <a:gd name="connsiteX0" fmla="*/ 0 w 7060519"/>
              <a:gd name="connsiteY0" fmla="*/ 0 h 6858000"/>
              <a:gd name="connsiteX1" fmla="*/ 6438900 w 7060519"/>
              <a:gd name="connsiteY1" fmla="*/ 0 h 6858000"/>
              <a:gd name="connsiteX2" fmla="*/ 6724650 w 7060519"/>
              <a:gd name="connsiteY2" fmla="*/ 6858000 h 6858000"/>
              <a:gd name="connsiteX3" fmla="*/ 0 w 7060519"/>
              <a:gd name="connsiteY3" fmla="*/ 6858000 h 6858000"/>
              <a:gd name="connsiteX4" fmla="*/ 0 w 7060519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  <a:gd name="connsiteX0" fmla="*/ 0 w 6438900"/>
              <a:gd name="connsiteY0" fmla="*/ 0 h 6858000"/>
              <a:gd name="connsiteX1" fmla="*/ 6438900 w 6438900"/>
              <a:gd name="connsiteY1" fmla="*/ 0 h 6858000"/>
              <a:gd name="connsiteX2" fmla="*/ 5715000 w 6438900"/>
              <a:gd name="connsiteY2" fmla="*/ 6858000 h 6858000"/>
              <a:gd name="connsiteX3" fmla="*/ 0 w 6438900"/>
              <a:gd name="connsiteY3" fmla="*/ 6858000 h 6858000"/>
              <a:gd name="connsiteX4" fmla="*/ 0 w 64389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00" h="6858000">
                <a:moveTo>
                  <a:pt x="0" y="0"/>
                </a:moveTo>
                <a:lnTo>
                  <a:pt x="6438900" y="0"/>
                </a:lnTo>
                <a:cubicBezTo>
                  <a:pt x="3956050" y="2305050"/>
                  <a:pt x="7283450" y="4381500"/>
                  <a:pt x="57150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2000">
                <a:schemeClr val="bg1">
                  <a:lumMod val="85000"/>
                </a:schemeClr>
              </a:gs>
              <a:gs pos="93000">
                <a:srgbClr val="D9F3FD">
                  <a:alpha val="51000"/>
                </a:srgb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7D7DB-BA2A-4C81-82F7-B6F66EF0481A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196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0"/>
          <p:cNvSpPr/>
          <p:nvPr userDrawn="1"/>
        </p:nvSpPr>
        <p:spPr>
          <a:xfrm>
            <a:off x="3851920" y="4910255"/>
            <a:ext cx="5292080" cy="1956871"/>
          </a:xfrm>
          <a:custGeom>
            <a:avLst/>
            <a:gdLst>
              <a:gd name="connsiteX0" fmla="*/ 0 w 9144000"/>
              <a:gd name="connsiteY0" fmla="*/ 0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  <a:gd name="connsiteX4" fmla="*/ 0 w 9144000"/>
              <a:gd name="connsiteY4" fmla="*/ 0 h 3645024"/>
              <a:gd name="connsiteX0" fmla="*/ 0 w 9144000"/>
              <a:gd name="connsiteY0" fmla="*/ 3645024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645024">
                <a:moveTo>
                  <a:pt x="0" y="3645024"/>
                </a:moveTo>
                <a:lnTo>
                  <a:pt x="9144000" y="0"/>
                </a:lnTo>
                <a:lnTo>
                  <a:pt x="9144000" y="3645024"/>
                </a:lnTo>
                <a:lnTo>
                  <a:pt x="0" y="3645024"/>
                </a:lnTo>
                <a:close/>
              </a:path>
            </a:pathLst>
          </a:custGeom>
          <a:solidFill>
            <a:srgbClr val="0070C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 flipH="1">
            <a:off x="0" y="3212976"/>
            <a:ext cx="9144000" cy="3645024"/>
          </a:xfrm>
          <a:custGeom>
            <a:avLst/>
            <a:gdLst>
              <a:gd name="connsiteX0" fmla="*/ 0 w 9144000"/>
              <a:gd name="connsiteY0" fmla="*/ 0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  <a:gd name="connsiteX4" fmla="*/ 0 w 9144000"/>
              <a:gd name="connsiteY4" fmla="*/ 0 h 3645024"/>
              <a:gd name="connsiteX0" fmla="*/ 0 w 9144000"/>
              <a:gd name="connsiteY0" fmla="*/ 3645024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645024">
                <a:moveTo>
                  <a:pt x="0" y="3645024"/>
                </a:moveTo>
                <a:lnTo>
                  <a:pt x="9144000" y="0"/>
                </a:lnTo>
                <a:lnTo>
                  <a:pt x="9144000" y="3645024"/>
                </a:lnTo>
                <a:lnTo>
                  <a:pt x="0" y="3645024"/>
                </a:lnTo>
                <a:close/>
              </a:path>
            </a:pathLst>
          </a:custGeom>
          <a:solidFill>
            <a:srgbClr val="0070C0">
              <a:alpha val="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317618"/>
            <a:ext cx="8229600" cy="634082"/>
          </a:xfrm>
        </p:spPr>
        <p:txBody>
          <a:bodyPr>
            <a:normAutofit/>
          </a:bodyPr>
          <a:lstStyle>
            <a:lvl1pPr>
              <a:defRPr sz="32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 userDrawn="1"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>
            <a:lvl1pPr marL="342900" indent="-342900">
              <a:buFont typeface="Wingdings" panose="05000000000000000000" pitchFamily="2" charset="2"/>
              <a:buChar char="è"/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404664"/>
            <a:ext cx="323528" cy="3774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noFill/>
              </a:ln>
            </a:endParaRPr>
          </a:p>
        </p:txBody>
      </p:sp>
      <p:sp>
        <p:nvSpPr>
          <p:cNvPr id="4" name="Дата 3"/>
          <p:cNvSpPr>
            <a:spLocks noGrp="1"/>
          </p:cNvSpPr>
          <p:nvPr userDrawn="1">
            <p:ph type="dt" sz="half" idx="10"/>
          </p:nvPr>
        </p:nvSpPr>
        <p:spPr>
          <a:xfrm>
            <a:off x="6470848" y="6453336"/>
            <a:ext cx="2133600" cy="365125"/>
          </a:xfrm>
        </p:spPr>
        <p:txBody>
          <a:bodyPr/>
          <a:lstStyle>
            <a:lvl1pPr algn="r">
              <a:defRPr/>
            </a:lvl1pPr>
          </a:lstStyle>
          <a:p>
            <a:fld id="{6D570F6D-CB12-42A3-A229-0311C6690CF6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395536" y="6412150"/>
            <a:ext cx="4320480" cy="365125"/>
          </a:xfrm>
        </p:spPr>
        <p:txBody>
          <a:bodyPr/>
          <a:lstStyle>
            <a:lvl1pPr algn="l">
              <a:defRPr spc="-110" baseline="0"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>
          <a:xfrm>
            <a:off x="8640000" y="6516000"/>
            <a:ext cx="216000" cy="216000"/>
          </a:xfr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9211FE-751C-4682-B270-BB7A13062420}" type="slidenum">
              <a:rPr lang="ru-RU"/>
              <a:pPr/>
              <a:t>‹#›</a:t>
            </a:fld>
            <a:endParaRPr lang="ru-RU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249864" y="6453336"/>
            <a:ext cx="8644273" cy="0"/>
          </a:xfrm>
          <a:prstGeom prst="line">
            <a:avLst/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Нижний колонтитул 4"/>
          <p:cNvSpPr txBox="1">
            <a:spLocks/>
          </p:cNvSpPr>
          <p:nvPr userDrawn="1"/>
        </p:nvSpPr>
        <p:spPr>
          <a:xfrm>
            <a:off x="395536" y="6480000"/>
            <a:ext cx="7920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000" kern="1200" spc="-110" baseline="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800" spc="0" dirty="0" smtClean="0"/>
              <a:t>МИНИСТЕРСТВО </a:t>
            </a:r>
            <a:r>
              <a:rPr lang="ru-RU" sz="800" spc="0" dirty="0" err="1" smtClean="0"/>
              <a:t>СТРОИТЕЛЬНОгО</a:t>
            </a:r>
            <a:r>
              <a:rPr lang="ru-RU" sz="800" spc="0" dirty="0" smtClean="0"/>
              <a:t> КОМПЛЕКСА МОСКОВСКОЙ ОБЛАСТИ</a:t>
            </a:r>
            <a:endParaRPr lang="ru-RU" sz="800" spc="0" dirty="0"/>
          </a:p>
        </p:txBody>
      </p:sp>
      <p:pic>
        <p:nvPicPr>
          <p:cNvPr id="16" name="Picture 2" descr="http://www.vmr-mo.ru/upload/iblock/488/moskovskaya_oblas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5" y="6525068"/>
            <a:ext cx="160274" cy="216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82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0"/>
          <p:cNvSpPr/>
          <p:nvPr userDrawn="1"/>
        </p:nvSpPr>
        <p:spPr>
          <a:xfrm>
            <a:off x="3851920" y="4910255"/>
            <a:ext cx="5292080" cy="1956871"/>
          </a:xfrm>
          <a:custGeom>
            <a:avLst/>
            <a:gdLst>
              <a:gd name="connsiteX0" fmla="*/ 0 w 9144000"/>
              <a:gd name="connsiteY0" fmla="*/ 0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  <a:gd name="connsiteX4" fmla="*/ 0 w 9144000"/>
              <a:gd name="connsiteY4" fmla="*/ 0 h 3645024"/>
              <a:gd name="connsiteX0" fmla="*/ 0 w 9144000"/>
              <a:gd name="connsiteY0" fmla="*/ 3645024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645024">
                <a:moveTo>
                  <a:pt x="0" y="3645024"/>
                </a:moveTo>
                <a:lnTo>
                  <a:pt x="9144000" y="0"/>
                </a:lnTo>
                <a:lnTo>
                  <a:pt x="9144000" y="3645024"/>
                </a:lnTo>
                <a:lnTo>
                  <a:pt x="0" y="3645024"/>
                </a:lnTo>
                <a:close/>
              </a:path>
            </a:pathLst>
          </a:custGeom>
          <a:solidFill>
            <a:srgbClr val="0070C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 flipH="1">
            <a:off x="0" y="3212976"/>
            <a:ext cx="9144000" cy="3645024"/>
          </a:xfrm>
          <a:custGeom>
            <a:avLst/>
            <a:gdLst>
              <a:gd name="connsiteX0" fmla="*/ 0 w 9144000"/>
              <a:gd name="connsiteY0" fmla="*/ 0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  <a:gd name="connsiteX4" fmla="*/ 0 w 9144000"/>
              <a:gd name="connsiteY4" fmla="*/ 0 h 3645024"/>
              <a:gd name="connsiteX0" fmla="*/ 0 w 9144000"/>
              <a:gd name="connsiteY0" fmla="*/ 3645024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645024">
                <a:moveTo>
                  <a:pt x="0" y="3645024"/>
                </a:moveTo>
                <a:lnTo>
                  <a:pt x="9144000" y="0"/>
                </a:lnTo>
                <a:lnTo>
                  <a:pt x="9144000" y="3645024"/>
                </a:lnTo>
                <a:lnTo>
                  <a:pt x="0" y="3645024"/>
                </a:lnTo>
                <a:close/>
              </a:path>
            </a:pathLst>
          </a:custGeom>
          <a:solidFill>
            <a:srgbClr val="0070C0">
              <a:alpha val="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317618"/>
            <a:ext cx="8229600" cy="634082"/>
          </a:xfrm>
        </p:spPr>
        <p:txBody>
          <a:bodyPr>
            <a:normAutofit/>
          </a:bodyPr>
          <a:lstStyle>
            <a:lvl1pPr>
              <a:defRPr sz="3200" b="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Введите название диаграммы</a:t>
            </a:r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404664"/>
            <a:ext cx="323528" cy="3774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noFill/>
              </a:ln>
            </a:endParaRPr>
          </a:p>
        </p:txBody>
      </p:sp>
      <p:sp>
        <p:nvSpPr>
          <p:cNvPr id="4" name="Дата 3"/>
          <p:cNvSpPr>
            <a:spLocks noGrp="1"/>
          </p:cNvSpPr>
          <p:nvPr userDrawn="1">
            <p:ph type="dt" sz="half" idx="10"/>
          </p:nvPr>
        </p:nvSpPr>
        <p:spPr>
          <a:xfrm>
            <a:off x="6470848" y="6453336"/>
            <a:ext cx="2133600" cy="365125"/>
          </a:xfrm>
        </p:spPr>
        <p:txBody>
          <a:bodyPr/>
          <a:lstStyle>
            <a:lvl1pPr algn="r">
              <a:defRPr/>
            </a:lvl1pPr>
          </a:lstStyle>
          <a:p>
            <a:fld id="{C856245D-654C-4ED8-93E4-8590E97C712B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395536" y="6412150"/>
            <a:ext cx="4320480" cy="365125"/>
          </a:xfrm>
        </p:spPr>
        <p:txBody>
          <a:bodyPr/>
          <a:lstStyle>
            <a:lvl1pPr algn="l">
              <a:defRPr spc="-110" baseline="0"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>
          <a:xfrm>
            <a:off x="8640000" y="6516000"/>
            <a:ext cx="216000" cy="216000"/>
          </a:xfr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9211FE-751C-4682-B270-BB7A13062420}" type="slidenum">
              <a:rPr lang="ru-RU"/>
              <a:pPr/>
              <a:t>‹#›</a:t>
            </a:fld>
            <a:endParaRPr lang="ru-RU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249864" y="6453336"/>
            <a:ext cx="8644273" cy="0"/>
          </a:xfrm>
          <a:prstGeom prst="line">
            <a:avLst/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Нижний колонтитул 4"/>
          <p:cNvSpPr txBox="1">
            <a:spLocks/>
          </p:cNvSpPr>
          <p:nvPr userDrawn="1"/>
        </p:nvSpPr>
        <p:spPr>
          <a:xfrm>
            <a:off x="395536" y="6480000"/>
            <a:ext cx="7920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000" kern="1200" spc="-110" baseline="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800" spc="0" dirty="0" smtClean="0"/>
              <a:t>МИНИСТЕРСТВО </a:t>
            </a:r>
            <a:r>
              <a:rPr lang="ru-RU" sz="800" spc="0" dirty="0" err="1" smtClean="0"/>
              <a:t>СТРОИТЕЛЬНОгО</a:t>
            </a:r>
            <a:r>
              <a:rPr lang="ru-RU" sz="800" spc="0" dirty="0" smtClean="0"/>
              <a:t> КОМПЛЕКСА МОСКОВСКОЙ ОБЛАСТИ</a:t>
            </a:r>
            <a:endParaRPr lang="ru-RU" sz="800" spc="0" dirty="0"/>
          </a:p>
        </p:txBody>
      </p:sp>
      <p:pic>
        <p:nvPicPr>
          <p:cNvPr id="16" name="Picture 2" descr="http://www.vmr-mo.ru/upload/iblock/488/moskovskaya_oblas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5" y="6525068"/>
            <a:ext cx="160274" cy="216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85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 userDrawn="1"/>
        </p:nvGrpSpPr>
        <p:grpSpPr>
          <a:xfrm>
            <a:off x="1588" y="0"/>
            <a:ext cx="9144000" cy="6858000"/>
            <a:chOff x="-468560" y="0"/>
            <a:chExt cx="9144000" cy="68580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-468560" y="0"/>
              <a:ext cx="9144000" cy="6858000"/>
            </a:xfrm>
            <a:prstGeom prst="rect">
              <a:avLst/>
            </a:prstGeom>
            <a:pattFill prst="horzBrick">
              <a:fgClr>
                <a:schemeClr val="bg1">
                  <a:lumMod val="5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-468560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10"/>
          <p:cNvSpPr/>
          <p:nvPr userDrawn="1"/>
        </p:nvSpPr>
        <p:spPr>
          <a:xfrm flipH="1">
            <a:off x="0" y="3212976"/>
            <a:ext cx="9144000" cy="3645024"/>
          </a:xfrm>
          <a:custGeom>
            <a:avLst/>
            <a:gdLst>
              <a:gd name="connsiteX0" fmla="*/ 0 w 9144000"/>
              <a:gd name="connsiteY0" fmla="*/ 0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  <a:gd name="connsiteX4" fmla="*/ 0 w 9144000"/>
              <a:gd name="connsiteY4" fmla="*/ 0 h 3645024"/>
              <a:gd name="connsiteX0" fmla="*/ 0 w 9144000"/>
              <a:gd name="connsiteY0" fmla="*/ 3645024 h 3645024"/>
              <a:gd name="connsiteX1" fmla="*/ 9144000 w 9144000"/>
              <a:gd name="connsiteY1" fmla="*/ 0 h 3645024"/>
              <a:gd name="connsiteX2" fmla="*/ 9144000 w 9144000"/>
              <a:gd name="connsiteY2" fmla="*/ 3645024 h 3645024"/>
              <a:gd name="connsiteX3" fmla="*/ 0 w 9144000"/>
              <a:gd name="connsiteY3" fmla="*/ 3645024 h 36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645024">
                <a:moveTo>
                  <a:pt x="0" y="3645024"/>
                </a:moveTo>
                <a:lnTo>
                  <a:pt x="9144000" y="0"/>
                </a:lnTo>
                <a:lnTo>
                  <a:pt x="9144000" y="3645024"/>
                </a:lnTo>
                <a:lnTo>
                  <a:pt x="0" y="3645024"/>
                </a:lnTo>
                <a:close/>
              </a:path>
            </a:pathLst>
          </a:custGeom>
          <a:solidFill>
            <a:srgbClr val="0070C0">
              <a:alpha val="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252000" bIns="108000" anchor="b">
            <a:normAutofit/>
          </a:bodyPr>
          <a:lstStyle>
            <a:lvl1pPr algn="r">
              <a:defRPr sz="3200" b="0" cap="all">
                <a:solidFill>
                  <a:schemeClr val="bg1"/>
                </a:solidFill>
                <a:effectLst/>
              </a:defRPr>
            </a:lvl1pPr>
          </a:lstStyle>
          <a:p>
            <a:r>
              <a:rPr lang="ru-RU" dirty="0" smtClean="0"/>
              <a:t>ВВЕДИТЕ НАЗВАНИЕ </a:t>
            </a:r>
            <a:br>
              <a:rPr lang="ru-RU" dirty="0" smtClean="0"/>
            </a:br>
            <a:r>
              <a:rPr lang="ru-RU" dirty="0" smtClean="0"/>
              <a:t>РАЗДЕЛА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Название презентации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BB8E-C102-4A2F-A5D5-E62475F18432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216000" cy="216000"/>
          </a:xfr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971600" y="868058"/>
            <a:ext cx="3240360" cy="923342"/>
            <a:chOff x="971600" y="868058"/>
            <a:chExt cx="3240360" cy="923342"/>
          </a:xfrm>
        </p:grpSpPr>
        <p:pic>
          <p:nvPicPr>
            <p:cNvPr id="13" name="Picture 2" descr="http://www.vmr-mo.ru/upload/iblock/488/moskovskaya_oblast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868058"/>
              <a:ext cx="648072" cy="87341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 userDrawn="1"/>
          </p:nvSpPr>
          <p:spPr>
            <a:xfrm>
              <a:off x="1691680" y="1052736"/>
              <a:ext cx="252028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0" dirty="0" smtClean="0"/>
                <a:t>МИНИСТЕРСТВО </a:t>
              </a:r>
              <a:br>
                <a:rPr lang="ru-RU" sz="1400" b="0" dirty="0" smtClean="0"/>
              </a:br>
              <a:r>
                <a:rPr lang="ru-RU" sz="1400" b="0" dirty="0" err="1" smtClean="0"/>
                <a:t>СТРОИТЕЛЬНОгО</a:t>
              </a:r>
              <a:r>
                <a:rPr lang="ru-RU" sz="1400" b="0" dirty="0" smtClean="0"/>
                <a:t> КОМПЛЕКСА МОСКОВСКОЙ 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295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IVANDOCS\DOCUMENTS\СЛУЖБА\Презентация_СА\nutr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915" y="314002"/>
            <a:ext cx="4360617" cy="361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 userDrawn="1"/>
        </p:nvGrpSpPr>
        <p:grpSpPr>
          <a:xfrm flipH="1">
            <a:off x="0" y="3212976"/>
            <a:ext cx="9144000" cy="3654150"/>
            <a:chOff x="0" y="3212976"/>
            <a:chExt cx="9144000" cy="3654150"/>
          </a:xfrm>
        </p:grpSpPr>
        <p:sp>
          <p:nvSpPr>
            <p:cNvPr id="9" name="Прямоугольник 10"/>
            <p:cNvSpPr/>
            <p:nvPr userDrawn="1"/>
          </p:nvSpPr>
          <p:spPr>
            <a:xfrm>
              <a:off x="0" y="3212976"/>
              <a:ext cx="9144000" cy="3645024"/>
            </a:xfrm>
            <a:custGeom>
              <a:avLst/>
              <a:gdLst>
                <a:gd name="connsiteX0" fmla="*/ 0 w 9144000"/>
                <a:gd name="connsiteY0" fmla="*/ 0 h 3645024"/>
                <a:gd name="connsiteX1" fmla="*/ 9144000 w 9144000"/>
                <a:gd name="connsiteY1" fmla="*/ 0 h 3645024"/>
                <a:gd name="connsiteX2" fmla="*/ 9144000 w 9144000"/>
                <a:gd name="connsiteY2" fmla="*/ 3645024 h 3645024"/>
                <a:gd name="connsiteX3" fmla="*/ 0 w 9144000"/>
                <a:gd name="connsiteY3" fmla="*/ 3645024 h 3645024"/>
                <a:gd name="connsiteX4" fmla="*/ 0 w 9144000"/>
                <a:gd name="connsiteY4" fmla="*/ 0 h 3645024"/>
                <a:gd name="connsiteX0" fmla="*/ 0 w 9144000"/>
                <a:gd name="connsiteY0" fmla="*/ 3645024 h 3645024"/>
                <a:gd name="connsiteX1" fmla="*/ 9144000 w 9144000"/>
                <a:gd name="connsiteY1" fmla="*/ 0 h 3645024"/>
                <a:gd name="connsiteX2" fmla="*/ 9144000 w 9144000"/>
                <a:gd name="connsiteY2" fmla="*/ 3645024 h 3645024"/>
                <a:gd name="connsiteX3" fmla="*/ 0 w 9144000"/>
                <a:gd name="connsiteY3" fmla="*/ 3645024 h 36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3645024">
                  <a:moveTo>
                    <a:pt x="0" y="3645024"/>
                  </a:moveTo>
                  <a:lnTo>
                    <a:pt x="9144000" y="0"/>
                  </a:lnTo>
                  <a:lnTo>
                    <a:pt x="9144000" y="3645024"/>
                  </a:lnTo>
                  <a:lnTo>
                    <a:pt x="0" y="3645024"/>
                  </a:lnTo>
                  <a:close/>
                </a:path>
              </a:pathLst>
            </a:custGeom>
            <a:solidFill>
              <a:srgbClr val="0070C0">
                <a:alpha val="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10"/>
            <p:cNvSpPr/>
            <p:nvPr userDrawn="1"/>
          </p:nvSpPr>
          <p:spPr>
            <a:xfrm flipH="1">
              <a:off x="0" y="4910255"/>
              <a:ext cx="5292080" cy="1956871"/>
            </a:xfrm>
            <a:custGeom>
              <a:avLst/>
              <a:gdLst>
                <a:gd name="connsiteX0" fmla="*/ 0 w 9144000"/>
                <a:gd name="connsiteY0" fmla="*/ 0 h 3645024"/>
                <a:gd name="connsiteX1" fmla="*/ 9144000 w 9144000"/>
                <a:gd name="connsiteY1" fmla="*/ 0 h 3645024"/>
                <a:gd name="connsiteX2" fmla="*/ 9144000 w 9144000"/>
                <a:gd name="connsiteY2" fmla="*/ 3645024 h 3645024"/>
                <a:gd name="connsiteX3" fmla="*/ 0 w 9144000"/>
                <a:gd name="connsiteY3" fmla="*/ 3645024 h 3645024"/>
                <a:gd name="connsiteX4" fmla="*/ 0 w 9144000"/>
                <a:gd name="connsiteY4" fmla="*/ 0 h 3645024"/>
                <a:gd name="connsiteX0" fmla="*/ 0 w 9144000"/>
                <a:gd name="connsiteY0" fmla="*/ 3645024 h 3645024"/>
                <a:gd name="connsiteX1" fmla="*/ 9144000 w 9144000"/>
                <a:gd name="connsiteY1" fmla="*/ 0 h 3645024"/>
                <a:gd name="connsiteX2" fmla="*/ 9144000 w 9144000"/>
                <a:gd name="connsiteY2" fmla="*/ 3645024 h 3645024"/>
                <a:gd name="connsiteX3" fmla="*/ 0 w 9144000"/>
                <a:gd name="connsiteY3" fmla="*/ 3645024 h 36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3645024">
                  <a:moveTo>
                    <a:pt x="0" y="3645024"/>
                  </a:moveTo>
                  <a:lnTo>
                    <a:pt x="9144000" y="0"/>
                  </a:lnTo>
                  <a:lnTo>
                    <a:pt x="9144000" y="3645024"/>
                  </a:lnTo>
                  <a:lnTo>
                    <a:pt x="0" y="3645024"/>
                  </a:lnTo>
                  <a:close/>
                </a:path>
              </a:pathLst>
            </a:custGeom>
            <a:solidFill>
              <a:srgbClr val="0070C0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252000" bIns="108000" anchor="b">
            <a:normAutofit/>
          </a:bodyPr>
          <a:lstStyle>
            <a:lvl1pPr algn="r">
              <a:defRPr sz="3200" b="0" cap="all">
                <a:solidFill>
                  <a:schemeClr val="bg1"/>
                </a:solidFill>
                <a:effectLst/>
              </a:defRPr>
            </a:lvl1pPr>
          </a:lstStyle>
          <a:p>
            <a:r>
              <a:rPr lang="ru-RU" dirty="0" smtClean="0"/>
              <a:t>НАЗВАНИЕ РАЗДЕЛА ПРЕЗЕНТАЦИИ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Название презентации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E409-87B7-47D8-B656-0049056E4A06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683568" y="548680"/>
            <a:ext cx="3240360" cy="873412"/>
            <a:chOff x="971600" y="868058"/>
            <a:chExt cx="3240360" cy="873412"/>
          </a:xfrm>
        </p:grpSpPr>
        <p:pic>
          <p:nvPicPr>
            <p:cNvPr id="13" name="Picture 2" descr="http://www.vmr-mo.ru/upload/iblock/488/moskovskaya_oblast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868058"/>
              <a:ext cx="648072" cy="87341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 userDrawn="1"/>
          </p:nvSpPr>
          <p:spPr>
            <a:xfrm>
              <a:off x="1691680" y="1052736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200" b="0" dirty="0" smtClean="0"/>
                <a:t>МИНИСТЕРСТВО </a:t>
              </a:r>
              <a:br>
                <a:rPr lang="ru-RU" sz="1200" b="0" dirty="0" smtClean="0"/>
              </a:br>
              <a:r>
                <a:rPr lang="ru-RU" sz="1200" b="0" dirty="0" err="1" smtClean="0"/>
                <a:t>СТРОИТЕЛЬНОгО</a:t>
              </a:r>
              <a:r>
                <a:rPr lang="ru-RU" sz="1200" b="0" dirty="0" smtClean="0"/>
                <a:t> КОМПЛЕКСА МОСКОВСКОЙ 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03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anchor="b"/>
          <a:lstStyle/>
          <a:p>
            <a:fld id="{F52C3077-13F3-4953-977E-883C2671D242}" type="datetime1">
              <a:rPr lang="ru-RU" smtClean="0"/>
              <a:t>20.04.2017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216000" cy="216000"/>
          </a:xfrm>
          <a:solidFill>
            <a:srgbClr val="0070C0"/>
          </a:solidFill>
        </p:spPr>
        <p:txBody>
          <a:bodyPr lIns="0" tIns="0" rIns="0" bIns="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404664"/>
            <a:ext cx="323528" cy="3774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noFill/>
              </a:ln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249864" y="6453336"/>
            <a:ext cx="8644273" cy="0"/>
          </a:xfrm>
          <a:prstGeom prst="line">
            <a:avLst/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Нижний колонтитул 4"/>
          <p:cNvSpPr txBox="1">
            <a:spLocks/>
          </p:cNvSpPr>
          <p:nvPr userDrawn="1"/>
        </p:nvSpPr>
        <p:spPr>
          <a:xfrm>
            <a:off x="360000" y="6480000"/>
            <a:ext cx="4320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000" kern="1200" spc="-110" baseline="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МИНИСТЕРСТВО </a:t>
            </a:r>
            <a:r>
              <a:rPr lang="ru-RU" dirty="0" err="1" smtClean="0"/>
              <a:t>СТРОИТЕЛЬНОгО</a:t>
            </a:r>
            <a:r>
              <a:rPr lang="ru-RU" dirty="0" smtClean="0"/>
              <a:t> КОМПЛЕКСА МОСКОВСКОЙ ОБЛАСТИ</a:t>
            </a:r>
            <a:endParaRPr lang="ru-RU" dirty="0"/>
          </a:p>
        </p:txBody>
      </p:sp>
      <p:pic>
        <p:nvPicPr>
          <p:cNvPr id="11" name="Picture 2" descr="http://www.vmr-mo.ru/upload/iblock/488/moskovskaya_oblas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5" y="6525068"/>
            <a:ext cx="160274" cy="216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73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2F449-B38A-46AB-B6FC-36A33974A0F3}" type="datetime1">
              <a:rPr lang="ru-RU" smtClean="0"/>
              <a:t>20.04.2017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216000" cy="216000"/>
          </a:xfrm>
          <a:solidFill>
            <a:srgbClr val="0070C0"/>
          </a:solidFill>
        </p:spPr>
        <p:txBody>
          <a:bodyPr lIns="0" tIns="0" rIns="0" bIns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404664"/>
            <a:ext cx="323528" cy="3774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noFill/>
              </a:ln>
            </a:endParaRPr>
          </a:p>
        </p:txBody>
      </p:sp>
      <p:cxnSp>
        <p:nvCxnSpPr>
          <p:cNvPr id="11" name="Прямая соединительная линия 10"/>
          <p:cNvCxnSpPr/>
          <p:nvPr userDrawn="1"/>
        </p:nvCxnSpPr>
        <p:spPr>
          <a:xfrm>
            <a:off x="249864" y="6453336"/>
            <a:ext cx="8644273" cy="0"/>
          </a:xfrm>
          <a:prstGeom prst="line">
            <a:avLst/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Нижний колонтитул 4"/>
          <p:cNvSpPr txBox="1">
            <a:spLocks/>
          </p:cNvSpPr>
          <p:nvPr userDrawn="1"/>
        </p:nvSpPr>
        <p:spPr>
          <a:xfrm>
            <a:off x="360000" y="6480000"/>
            <a:ext cx="4320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000" kern="1200" spc="-110" baseline="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МИНИСТЕРСТВО </a:t>
            </a:r>
            <a:r>
              <a:rPr lang="ru-RU" dirty="0" err="1" smtClean="0"/>
              <a:t>СТРОИТЕЛЬНОгО</a:t>
            </a:r>
            <a:r>
              <a:rPr lang="ru-RU" dirty="0" smtClean="0"/>
              <a:t> КОМПЛЕКСА МОСКОВСКОЙ ОБЛАСТИ</a:t>
            </a:r>
            <a:endParaRPr lang="ru-RU" dirty="0"/>
          </a:p>
        </p:txBody>
      </p:sp>
      <p:pic>
        <p:nvPicPr>
          <p:cNvPr id="13" name="Picture 2" descr="http://www.vmr-mo.ru/upload/iblock/488/moskovskaya_oblas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5" y="6525068"/>
            <a:ext cx="160274" cy="216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84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873BB-871B-4F97-B90C-07E86A3D3A1C}" type="datetime1">
              <a:rPr lang="ru-RU" smtClean="0"/>
              <a:t>20.04.2017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216000" cy="216000"/>
          </a:xfrm>
          <a:solidFill>
            <a:srgbClr val="0070C0"/>
          </a:solidFill>
        </p:spPr>
        <p:txBody>
          <a:bodyPr lIns="0" tIns="0" rIns="0" bIns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404664"/>
            <a:ext cx="323528" cy="3774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noFill/>
              </a:ln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249864" y="6453336"/>
            <a:ext cx="8644273" cy="0"/>
          </a:xfrm>
          <a:prstGeom prst="line">
            <a:avLst/>
          </a:prstGeom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ижний колонтитул 4"/>
          <p:cNvSpPr txBox="1">
            <a:spLocks/>
          </p:cNvSpPr>
          <p:nvPr userDrawn="1"/>
        </p:nvSpPr>
        <p:spPr>
          <a:xfrm>
            <a:off x="360000" y="6480000"/>
            <a:ext cx="4320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000" kern="1200" spc="-110" baseline="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МИНИСТЕРСТВО </a:t>
            </a:r>
            <a:r>
              <a:rPr lang="ru-RU" dirty="0" err="1" smtClean="0"/>
              <a:t>СТРОИТЕЛЬНОгО</a:t>
            </a:r>
            <a:r>
              <a:rPr lang="ru-RU" dirty="0" smtClean="0"/>
              <a:t> КОМПЛЕКСА МОСКОВСКОЙ ОБЛАСТИ</a:t>
            </a:r>
            <a:endParaRPr lang="ru-RU" dirty="0"/>
          </a:p>
        </p:txBody>
      </p:sp>
      <p:pic>
        <p:nvPicPr>
          <p:cNvPr id="9" name="Picture 2" descr="http://www.vmr-mo.ru/upload/iblock/488/moskovskaya_oblas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5" y="6525068"/>
            <a:ext cx="160274" cy="216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78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50E39023-56CE-4FBE-BC71-F53632A6C69A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51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6" r:id="rId4"/>
    <p:sldLayoutId id="2147483651" r:id="rId5"/>
    <p:sldLayoutId id="2147483660" r:id="rId6"/>
    <p:sldLayoutId id="2147483652" r:id="rId7"/>
    <p:sldLayoutId id="2147483653" r:id="rId8"/>
    <p:sldLayoutId id="2147483654" r:id="rId9"/>
    <p:sldLayoutId id="2147483655" r:id="rId10"/>
    <p:sldLayoutId id="2147483662" r:id="rId11"/>
    <p:sldLayoutId id="2147483663" r:id="rId12"/>
    <p:sldLayoutId id="2147483664" r:id="rId13"/>
    <p:sldLayoutId id="2147483656" r:id="rId14"/>
    <p:sldLayoutId id="2147483657" r:id="rId15"/>
    <p:sldLayoutId id="2147483658" r:id="rId16"/>
    <p:sldLayoutId id="2147483659" r:id="rId1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0" kern="1200" spc="-15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70C0"/>
        </a:buClr>
        <a:buFont typeface="Wingdings" panose="05000000000000000000" pitchFamily="2" charset="2"/>
        <a:buChar char="è"/>
        <a:defRPr sz="24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70C0"/>
        </a:buClr>
        <a:buFont typeface="Wingdings" panose="05000000000000000000" pitchFamily="2" charset="2"/>
        <a:buChar char="è"/>
        <a:defRPr sz="20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70C0"/>
        </a:buClr>
        <a:buFont typeface="Wingdings" panose="05000000000000000000" pitchFamily="2" charset="2"/>
        <a:buChar char="è"/>
        <a:defRPr sz="18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070C0"/>
        </a:buClr>
        <a:buFont typeface="Wingdings" panose="05000000000000000000" pitchFamily="2" charset="2"/>
        <a:buChar char="è"/>
        <a:defRPr sz="16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70C0"/>
        </a:buClr>
        <a:buFont typeface="Wingdings" panose="05000000000000000000" pitchFamily="2" charset="2"/>
        <a:buChar char="è"/>
        <a:defRPr sz="16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8AB93DF1-1ABF-428F-BD8B-4A282F98C646}" type="datetime1">
              <a:rPr lang="ru-RU" smtClean="0"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0C9211FE-751C-4682-B270-BB7A130624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8964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8" r:id="rId2"/>
    <p:sldLayoutId id="2147483675" r:id="rId3"/>
    <p:sldLayoutId id="2147483681" r:id="rId4"/>
    <p:sldLayoutId id="2147483682" r:id="rId5"/>
    <p:sldLayoutId id="2147483683" r:id="rId6"/>
    <p:sldLayoutId id="2147483684" r:id="rId7"/>
    <p:sldLayoutId id="2147483672" r:id="rId8"/>
    <p:sldLayoutId id="2147483686" r:id="rId9"/>
    <p:sldLayoutId id="2147483687" r:id="rId10"/>
    <p:sldLayoutId id="2147483688" r:id="rId11"/>
    <p:sldLayoutId id="2147483689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 spc="-15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70C0"/>
        </a:buClr>
        <a:buFont typeface="Segoe UI" panose="020B0502040204020203" pitchFamily="34" charset="0"/>
        <a:buChar char="►"/>
        <a:defRPr sz="24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70C0"/>
        </a:buClr>
        <a:buFont typeface="Segoe UI" panose="020B0502040204020203" pitchFamily="34" charset="0"/>
        <a:buChar char="►"/>
        <a:defRPr sz="20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70C0"/>
        </a:buClr>
        <a:buFont typeface="Segoe UI" panose="020B0502040204020203" pitchFamily="34" charset="0"/>
        <a:buChar char="►"/>
        <a:defRPr sz="18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070C0"/>
        </a:buClr>
        <a:buFont typeface="Segoe UI" panose="020B0502040204020203" pitchFamily="34" charset="0"/>
        <a:buChar char="►"/>
        <a:defRPr sz="16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70C0"/>
        </a:buClr>
        <a:buFont typeface="Segoe UI" panose="020B0502040204020203" pitchFamily="34" charset="0"/>
        <a:buChar char="►"/>
        <a:defRPr sz="1600" kern="1200">
          <a:solidFill>
            <a:srgbClr val="21212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08" b="679"/>
          <a:stretch/>
        </p:blipFill>
        <p:spPr>
          <a:xfrm>
            <a:off x="6346541" y="1804789"/>
            <a:ext cx="2232248" cy="83212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2276872"/>
            <a:ext cx="4824536" cy="1584176"/>
          </a:xfrm>
        </p:spPr>
        <p:txBody>
          <a:bodyPr/>
          <a:lstStyle/>
          <a:p>
            <a:r>
              <a:rPr lang="ru-RU" sz="2400" cap="all" dirty="0" smtClean="0"/>
              <a:t>центр </a:t>
            </a:r>
            <a:r>
              <a:rPr lang="ru-RU" sz="2400" cap="all" dirty="0"/>
              <a:t>содействия строительству </a:t>
            </a:r>
            <a:r>
              <a:rPr lang="ru-RU" sz="2400" cap="all" dirty="0">
                <a:latin typeface="Arial" charset="0"/>
                <a:ea typeface="Arial" charset="0"/>
                <a:cs typeface="Arial" charset="0"/>
              </a:rPr>
              <a:t>при Правительстве </a:t>
            </a:r>
            <a:r>
              <a:rPr lang="ru-RU" sz="2400" cap="all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ru-RU" sz="2400" cap="all" dirty="0" smtClean="0">
                <a:latin typeface="Arial" charset="0"/>
                <a:ea typeface="Arial" charset="0"/>
                <a:cs typeface="Arial" charset="0"/>
              </a:rPr>
            </a:br>
            <a:r>
              <a:rPr lang="ru-RU" sz="2400" cap="all" dirty="0" smtClean="0">
                <a:latin typeface="Arial" charset="0"/>
                <a:ea typeface="Arial" charset="0"/>
                <a:cs typeface="Arial" charset="0"/>
              </a:rPr>
              <a:t>Московской </a:t>
            </a:r>
            <a:r>
              <a:rPr lang="ru-RU" sz="2400" cap="all" dirty="0">
                <a:latin typeface="Arial" charset="0"/>
                <a:ea typeface="Arial" charset="0"/>
                <a:cs typeface="Arial" charset="0"/>
              </a:rPr>
              <a:t>области</a:t>
            </a:r>
            <a:endParaRPr lang="ru-RU" sz="2400" cap="all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92280" y="2060848"/>
            <a:ext cx="216024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cap="all" dirty="0" smtClean="0"/>
              <a:t>ЦЕНТР содействия </a:t>
            </a:r>
          </a:p>
          <a:p>
            <a:r>
              <a:rPr lang="ru-RU" sz="900" cap="all" dirty="0" smtClean="0"/>
              <a:t>Строительству</a:t>
            </a:r>
          </a:p>
          <a:p>
            <a:r>
              <a:rPr lang="ru-RU" sz="750" dirty="0" smtClean="0"/>
              <a:t>При Правительстве Московской области</a:t>
            </a:r>
            <a:endParaRPr lang="ru-RU" sz="750" dirty="0"/>
          </a:p>
        </p:txBody>
      </p:sp>
    </p:spTree>
    <p:extLst>
      <p:ext uri="{BB962C8B-B14F-4D97-AF65-F5344CB8AC3E}">
        <p14:creationId xmlns:p14="http://schemas.microsoft.com/office/powerpoint/2010/main" val="195581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6087" cy="648072"/>
          </a:xfrm>
        </p:spPr>
        <p:txBody>
          <a:bodyPr>
            <a:noAutofit/>
          </a:bodyPr>
          <a:lstStyle/>
          <a:p>
            <a:r>
              <a:rPr lang="ru-RU" sz="2900" cap="all" dirty="0">
                <a:latin typeface="Arial" charset="0"/>
                <a:ea typeface="Arial" charset="0"/>
                <a:cs typeface="Arial" charset="0"/>
              </a:rPr>
              <a:t>Основные задачи ЦСС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1520" y="1484784"/>
            <a:ext cx="8784976" cy="4752528"/>
          </a:xfrm>
          <a:prstGeom prst="rect">
            <a:avLst/>
          </a:prstGeom>
          <a:noFill/>
        </p:spPr>
        <p:txBody>
          <a:bodyPr vert="horz" lIns="91440" tIns="10800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400" b="1" kern="1200" spc="-150" baseline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342900" indent="-342900" algn="l" defTabSz="4572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ct val="92000"/>
              <a:buFont typeface="Arial" panose="020B0604020202020204" pitchFamily="34" charset="0"/>
              <a:buChar char="•"/>
            </a:pP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Упрощение процедур </a:t>
            </a: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согласования при </a:t>
            </a: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реализации </a:t>
            </a: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крупных инвестиционных проектов</a:t>
            </a:r>
            <a:endParaRPr lang="ru-RU" sz="2200" b="0" spc="0" dirty="0">
              <a:solidFill>
                <a:schemeClr val="tx1"/>
              </a:solidFill>
              <a:latin typeface="Arial"/>
              <a:ea typeface="+mj-ea"/>
              <a:cs typeface="Arial"/>
            </a:endParaRPr>
          </a:p>
          <a:p>
            <a:pPr marL="342900" indent="-342900" algn="l" defTabSz="4572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ct val="92000"/>
              <a:buFont typeface="Arial" panose="020B0604020202020204" pitchFamily="34" charset="0"/>
              <a:buChar char="•"/>
            </a:pP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Устранение </a:t>
            </a: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в «ручном режиме» </a:t>
            </a: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проблемных вопросов </a:t>
            </a: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при строительстве </a:t>
            </a:r>
            <a:r>
              <a:rPr lang="ru-RU" sz="2200" b="0" spc="0" dirty="0">
                <a:solidFill>
                  <a:schemeClr val="tx1"/>
                </a:solidFill>
                <a:latin typeface="Arial"/>
                <a:cs typeface="Arial"/>
              </a:rPr>
              <a:t>крупных инвестиционных </a:t>
            </a:r>
            <a:r>
              <a:rPr lang="ru-RU" sz="2200" b="0" spc="0" dirty="0" smtClean="0">
                <a:solidFill>
                  <a:schemeClr val="tx1"/>
                </a:solidFill>
                <a:latin typeface="Arial"/>
                <a:cs typeface="Arial"/>
              </a:rPr>
              <a:t>проектов</a:t>
            </a:r>
            <a:endParaRPr lang="ru-RU" sz="2200" b="0" spc="0" dirty="0">
              <a:solidFill>
                <a:schemeClr val="tx1"/>
              </a:solidFill>
              <a:latin typeface="Arial"/>
              <a:ea typeface="+mj-ea"/>
              <a:cs typeface="Arial"/>
            </a:endParaRPr>
          </a:p>
          <a:p>
            <a:pPr marL="342900" indent="-342900" algn="l" defTabSz="4572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ct val="92000"/>
              <a:buFont typeface="Arial" panose="020B0604020202020204" pitchFamily="34" charset="0"/>
              <a:buChar char="•"/>
            </a:pP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Сокращение </a:t>
            </a: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сроков </a:t>
            </a: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получения разрешительной документации  </a:t>
            </a:r>
            <a:endParaRPr lang="ru-RU" sz="2200" b="0" spc="0" dirty="0" smtClean="0">
              <a:solidFill>
                <a:schemeClr val="tx1"/>
              </a:solidFill>
              <a:latin typeface="Arial"/>
              <a:ea typeface="+mj-ea"/>
              <a:cs typeface="Arial"/>
            </a:endParaRPr>
          </a:p>
          <a:p>
            <a:pPr marL="342900" indent="-342900" algn="l" defTabSz="4572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ct val="92000"/>
              <a:buFont typeface="Arial" panose="020B0604020202020204" pitchFamily="34" charset="0"/>
              <a:buChar char="•"/>
            </a:pP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Выявление имеющихся ограничений в развитии территории, определение градостроительного потенциала (</a:t>
            </a:r>
            <a:r>
              <a:rPr lang="ru-RU" sz="2200" b="0" spc="0" dirty="0" err="1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градпроработка</a:t>
            </a: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, составление дорожной карты)</a:t>
            </a:r>
            <a:endParaRPr lang="ru-RU" sz="2200" b="0" spc="0" dirty="0">
              <a:solidFill>
                <a:schemeClr val="tx1"/>
              </a:solidFill>
              <a:latin typeface="Arial"/>
              <a:ea typeface="+mj-ea"/>
              <a:cs typeface="Arial"/>
            </a:endParaRPr>
          </a:p>
          <a:p>
            <a:pPr marL="342900" indent="-342900" algn="l" defTabSz="4572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ct val="92000"/>
              <a:buFont typeface="Arial" panose="020B0604020202020204" pitchFamily="34" charset="0"/>
              <a:buChar char="•"/>
            </a:pP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Создание горизонтальных связей между органами власти</a:t>
            </a:r>
          </a:p>
          <a:p>
            <a:pPr marL="342900" indent="-342900" algn="l" defTabSz="4572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ct val="92000"/>
              <a:buFont typeface="Arial" panose="020B0604020202020204" pitchFamily="34" charset="0"/>
              <a:buChar char="•"/>
            </a:pP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Максимальная </a:t>
            </a: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информатизация, </a:t>
            </a: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прозрачность</a:t>
            </a: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, </a:t>
            </a:r>
            <a:r>
              <a:rPr lang="ru-RU" sz="2200" b="0" spc="0" dirty="0" smtClean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оптимизация </a:t>
            </a:r>
            <a:r>
              <a:rPr lang="ru-RU" sz="2200" b="0" spc="0" dirty="0">
                <a:solidFill>
                  <a:schemeClr val="tx1"/>
                </a:solidFill>
                <a:latin typeface="Arial"/>
                <a:ea typeface="+mj-ea"/>
                <a:cs typeface="Arial"/>
              </a:rPr>
              <a:t>процессов</a:t>
            </a:r>
          </a:p>
          <a:p>
            <a:pPr algn="l" defTabSz="457200">
              <a:lnSpc>
                <a:spcPct val="100000"/>
              </a:lnSpc>
              <a:buSzPct val="92000"/>
            </a:pPr>
            <a:endParaRPr lang="ru-RU" sz="2200" b="0" dirty="0">
              <a:solidFill>
                <a:schemeClr val="tx1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17" name="Изображение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9"/>
          <a:stretch/>
        </p:blipFill>
        <p:spPr>
          <a:xfrm>
            <a:off x="7523217" y="332656"/>
            <a:ext cx="1513279" cy="51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9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295637" y="1412776"/>
            <a:ext cx="6444715" cy="6588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buSzPct val="92000"/>
            </a:pPr>
            <a:r>
              <a:rPr lang="ru-RU" sz="2400" b="1" cap="all" dirty="0" smtClean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102</a:t>
            </a:r>
            <a:r>
              <a:rPr lang="ru-RU" sz="2800" b="1" cap="all" dirty="0" smtClean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человека</a:t>
            </a: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648072"/>
          </a:xfrm>
        </p:spPr>
        <p:txBody>
          <a:bodyPr>
            <a:noAutofit/>
          </a:bodyPr>
          <a:lstStyle/>
          <a:p>
            <a:r>
              <a:rPr lang="ru-RU" sz="2000" cap="all" dirty="0" smtClean="0">
                <a:latin typeface="Arial" charset="0"/>
                <a:ea typeface="Arial" charset="0"/>
                <a:cs typeface="Arial" charset="0"/>
              </a:rPr>
              <a:t>Центр </a:t>
            </a:r>
            <a:r>
              <a:rPr lang="ru-RU" sz="2000" cap="all" dirty="0">
                <a:latin typeface="Arial" charset="0"/>
                <a:ea typeface="Arial" charset="0"/>
                <a:cs typeface="Arial" charset="0"/>
              </a:rPr>
              <a:t>содействия строительству при </a:t>
            </a:r>
            <a:br>
              <a:rPr lang="ru-RU" sz="2000" cap="all" dirty="0">
                <a:latin typeface="Arial" charset="0"/>
                <a:ea typeface="Arial" charset="0"/>
                <a:cs typeface="Arial" charset="0"/>
              </a:rPr>
            </a:br>
            <a:r>
              <a:rPr lang="ru-RU" sz="2000" cap="all" dirty="0">
                <a:latin typeface="Arial" charset="0"/>
                <a:ea typeface="Arial" charset="0"/>
                <a:cs typeface="Arial" charset="0"/>
              </a:rPr>
              <a:t>правительстве Московской области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5652120" y="2708920"/>
            <a:ext cx="3960440" cy="2232248"/>
          </a:xfrm>
          <a:prstGeom prst="rect">
            <a:avLst/>
          </a:prstGeom>
          <a:noFill/>
          <a:ln w="19050">
            <a:noFill/>
            <a:round/>
            <a:headEnd/>
            <a:tailEnd/>
          </a:ln>
          <a:effectLst/>
        </p:spPr>
        <p:txBody>
          <a:bodyPr lIns="36000" tIns="36000" rIns="36000" bIns="35992" anchor="t" anchorCtr="0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Минстрой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Главархитектура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Минимущество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Росреестр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Мингосуправления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Минэкологии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Минсельхоз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Мининвест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ГУДХ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Комлесхоз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ГУКН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-756592" y="2780928"/>
            <a:ext cx="4680520" cy="2232248"/>
          </a:xfrm>
          <a:prstGeom prst="rect">
            <a:avLst/>
          </a:prstGeom>
          <a:noFill/>
          <a:ln w="19050">
            <a:noFill/>
            <a:round/>
            <a:headEnd/>
            <a:tailEnd/>
          </a:ln>
          <a:effectLst/>
        </p:spPr>
        <p:txBody>
          <a:bodyPr lIns="36000" tIns="36000" rIns="36000" bIns="35992" anchor="t" anchorCtr="0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ГКУ АРКИ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Мособлгосэкспертиза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Мособлгеотрест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НИиПИ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 Градостроительство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Мосавтодор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Мособлгаз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Мособлэнерго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ГУП МО МОБТИ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МФЦ</a:t>
            </a:r>
            <a:r>
              <a:rPr lang="en-US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ПАО «Сбербанк»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ru-RU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90882" y="1052736"/>
            <a:ext cx="6105454" cy="600164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buSzPct val="92000"/>
            </a:pPr>
            <a:r>
              <a:rPr lang="ru-RU" sz="2400" b="1" cap="all" dirty="0" smtClean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ЦСС</a:t>
            </a:r>
            <a:endParaRPr lang="ru-RU" sz="2400" b="1" cap="all" dirty="0">
              <a:latin typeface="Arial" panose="020B0604020202020204" pitchFamily="34" charset="0"/>
              <a:ea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53346" y="2348880"/>
            <a:ext cx="11803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 ОИВ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9587" y="2372959"/>
            <a:ext cx="22411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 организаций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63639" y="2350621"/>
            <a:ext cx="2359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 персональных 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менеджеров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490882" y="2051557"/>
            <a:ext cx="6105454" cy="377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490882" y="2051556"/>
            <a:ext cx="0" cy="295583"/>
          </a:xfrm>
          <a:prstGeom prst="straightConnector1">
            <a:avLst/>
          </a:prstGeom>
          <a:ln w="285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37939" y="2051556"/>
            <a:ext cx="0" cy="288032"/>
          </a:xfrm>
          <a:prstGeom prst="straightConnector1">
            <a:avLst/>
          </a:prstGeom>
          <a:ln w="285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7596336" y="2051556"/>
            <a:ext cx="0" cy="288032"/>
          </a:xfrm>
          <a:prstGeom prst="straightConnector1">
            <a:avLst/>
          </a:prstGeom>
          <a:ln w="285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Изображение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9"/>
          <a:stretch/>
        </p:blipFill>
        <p:spPr>
          <a:xfrm>
            <a:off x="7596336" y="332656"/>
            <a:ext cx="1513279" cy="51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8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648072"/>
          </a:xfrm>
        </p:spPr>
        <p:txBody>
          <a:bodyPr>
            <a:normAutofit/>
          </a:bodyPr>
          <a:lstStyle/>
          <a:p>
            <a:pPr algn="l"/>
            <a:r>
              <a:rPr lang="ru-RU" cap="all" dirty="0" smtClean="0">
                <a:latin typeface="Arial" charset="0"/>
                <a:ea typeface="Arial" charset="0"/>
                <a:cs typeface="Arial" charset="0"/>
              </a:rPr>
              <a:t>   Классификация приоритетных проектов</a:t>
            </a:r>
            <a:endParaRPr lang="ru-RU" cap="all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5" name="Изображение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9"/>
          <a:stretch/>
        </p:blipFill>
        <p:spPr>
          <a:xfrm>
            <a:off x="7523217" y="332656"/>
            <a:ext cx="1513279" cy="51026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1312224"/>
            <a:ext cx="8064896" cy="3739485"/>
          </a:xfrm>
          <a:prstGeom prst="rect">
            <a:avLst/>
          </a:prstGeom>
        </p:spPr>
        <p:txBody>
          <a:bodyPr vert="horz" wrap="square" lIns="0" tIns="0" rIns="0" bIns="4572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 cap="all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lnSpc>
                <a:spcPct val="200000"/>
              </a:lnSpc>
            </a:pPr>
            <a:r>
              <a:rPr lang="ru-RU" sz="2400" cap="none" dirty="0" smtClean="0"/>
              <a:t>Основные критерии</a:t>
            </a:r>
            <a:r>
              <a:rPr lang="en-US" sz="2400" cap="none" dirty="0" smtClean="0"/>
              <a:t>:</a:t>
            </a:r>
            <a:r>
              <a:rPr lang="ru-RU" sz="2400" cap="none" dirty="0" smtClean="0"/>
              <a:t> </a:t>
            </a:r>
          </a:p>
          <a:p>
            <a:pPr algn="just">
              <a:lnSpc>
                <a:spcPct val="200000"/>
              </a:lnSpc>
            </a:pPr>
            <a:r>
              <a:rPr lang="ru-RU" sz="2400" b="0" cap="none" dirty="0" smtClean="0"/>
              <a:t>инвестиционные  объекты нежилого </a:t>
            </a:r>
            <a:r>
              <a:rPr lang="ru-RU" sz="2400" b="0" cap="none" dirty="0"/>
              <a:t>назначения </a:t>
            </a:r>
            <a:r>
              <a:rPr lang="ru-RU" sz="2400" b="0" cap="none" dirty="0" smtClean="0"/>
              <a:t>более </a:t>
            </a:r>
            <a:r>
              <a:rPr lang="ru-RU" sz="2400" b="0" cap="none" dirty="0"/>
              <a:t> 5 тыс. кв. </a:t>
            </a:r>
            <a:r>
              <a:rPr lang="ru-RU" sz="2400" b="0" cap="none" dirty="0" smtClean="0"/>
              <a:t>м </a:t>
            </a:r>
            <a:r>
              <a:rPr lang="ru-RU" sz="2400" b="0" cap="none" dirty="0"/>
              <a:t>(</a:t>
            </a:r>
            <a:r>
              <a:rPr lang="ru-RU" sz="2400" b="0" cap="none" dirty="0" smtClean="0"/>
              <a:t>офисы, заводы, торговые центры, склады, сельскохозяйственные объекты, объекты транспорта)</a:t>
            </a:r>
            <a:endParaRPr lang="ru-RU" sz="2400" b="0" cap="none" dirty="0"/>
          </a:p>
        </p:txBody>
      </p:sp>
    </p:spTree>
    <p:extLst>
      <p:ext uri="{BB962C8B-B14F-4D97-AF65-F5344CB8AC3E}">
        <p14:creationId xmlns:p14="http://schemas.microsoft.com/office/powerpoint/2010/main" val="305494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648072"/>
          </a:xfrm>
        </p:spPr>
        <p:txBody>
          <a:bodyPr>
            <a:normAutofit/>
          </a:bodyPr>
          <a:lstStyle/>
          <a:p>
            <a:pPr lvl="0"/>
            <a:r>
              <a:rPr lang="ru-RU" cap="all" dirty="0">
                <a:latin typeface="Arial" charset="0"/>
                <a:ea typeface="Arial" charset="0"/>
                <a:cs typeface="Arial" charset="0"/>
              </a:rPr>
              <a:t>Персональный </a:t>
            </a:r>
            <a:r>
              <a:rPr lang="ru-RU" cap="all" dirty="0" smtClean="0">
                <a:latin typeface="Arial" charset="0"/>
                <a:ea typeface="Arial" charset="0"/>
                <a:cs typeface="Arial" charset="0"/>
              </a:rPr>
              <a:t>менеджер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5" name="Изображение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9"/>
          <a:stretch/>
        </p:blipFill>
        <p:spPr>
          <a:xfrm>
            <a:off x="7523217" y="332656"/>
            <a:ext cx="1513279" cy="5102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6" y="3661281"/>
            <a:ext cx="829827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Формирование дорожной карты проекта и контроль за ее реализацией 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Ручное  сопровождение проекта, оперативное взаимодействие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Поиск путей решения возникших проблем на всех стадиях реализации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Консультационная </a:t>
            </a:r>
            <a:r>
              <a:rPr lang="ru-RU" dirty="0"/>
              <a:t>и </a:t>
            </a:r>
            <a:r>
              <a:rPr lang="ru-RU" dirty="0" smtClean="0"/>
              <a:t>информационная поддержка инвесторов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0187" y="3320697"/>
            <a:ext cx="1641073" cy="323165"/>
          </a:xfrm>
          <a:prstGeom prst="rect">
            <a:avLst/>
          </a:prstGeom>
        </p:spPr>
        <p:txBody>
          <a:bodyPr vert="horz" wrap="square" lIns="0" tIns="0" rIns="0" bIns="4572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 cap="all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800" dirty="0" smtClean="0"/>
              <a:t>Функции</a:t>
            </a:r>
            <a:r>
              <a:rPr lang="en-US" sz="1800" dirty="0" smtClean="0"/>
              <a:t>:</a:t>
            </a:r>
            <a:endParaRPr lang="ru-RU" sz="18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0187" y="1144776"/>
            <a:ext cx="8514301" cy="1708160"/>
          </a:xfrm>
          <a:prstGeom prst="rect">
            <a:avLst/>
          </a:prstGeom>
        </p:spPr>
        <p:txBody>
          <a:bodyPr vert="horz" wrap="square" lIns="0" tIns="0" rIns="0" bIns="4572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 cap="all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ru-RU" sz="1800" cap="none" dirty="0" smtClean="0"/>
              <a:t>ПЕРСОНАЛЬНЫЙ МЕНЕДЖЕР</a:t>
            </a:r>
            <a:r>
              <a:rPr lang="en-US" sz="1800" cap="none" dirty="0" smtClean="0"/>
              <a:t>: </a:t>
            </a:r>
            <a:r>
              <a:rPr lang="ru-RU" sz="1800" b="0" cap="none" dirty="0" smtClean="0"/>
              <a:t>квалифицированный </a:t>
            </a:r>
            <a:r>
              <a:rPr lang="ru-RU" sz="1800" b="0" cap="none" dirty="0"/>
              <a:t>специалист, закрепленный за конкретным приоритетным проектом </a:t>
            </a:r>
            <a:r>
              <a:rPr lang="ru-RU" sz="1800" b="0" cap="none" dirty="0" smtClean="0"/>
              <a:t>в целях сопровождения от стадии оформления земельно-имущественных отношений до регистрации прав на построенный объект.</a:t>
            </a:r>
            <a:endParaRPr lang="ru-RU" sz="1800" b="0" cap="none" dirty="0"/>
          </a:p>
        </p:txBody>
      </p:sp>
    </p:spTree>
    <p:extLst>
      <p:ext uri="{BB962C8B-B14F-4D97-AF65-F5344CB8AC3E}">
        <p14:creationId xmlns:p14="http://schemas.microsoft.com/office/powerpoint/2010/main" val="77022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260648"/>
            <a:ext cx="8786086" cy="648072"/>
          </a:xfrm>
        </p:spPr>
        <p:txBody>
          <a:bodyPr>
            <a:normAutofit/>
          </a:bodyPr>
          <a:lstStyle/>
          <a:p>
            <a:r>
              <a:rPr lang="ru-RU" sz="2900" cap="all" dirty="0">
                <a:latin typeface="Arial" charset="0"/>
                <a:ea typeface="Arial" charset="0"/>
                <a:cs typeface="Arial" charset="0"/>
              </a:rPr>
              <a:t>Проекты на сопровождении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045279"/>
            <a:ext cx="7416824" cy="3508653"/>
          </a:xfrm>
          <a:prstGeom prst="rect">
            <a:avLst/>
          </a:prstGeom>
        </p:spPr>
        <p:txBody>
          <a:bodyPr vert="horz" wrap="square" lIns="0" tIns="0" rIns="0" bIns="4572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 cap="all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2400" cap="none" dirty="0" smtClean="0"/>
              <a:t>1009</a:t>
            </a:r>
            <a:r>
              <a:rPr lang="ru-RU" sz="2400" b="0" cap="none" dirty="0" smtClean="0"/>
              <a:t> </a:t>
            </a:r>
            <a:r>
              <a:rPr lang="ru-RU" cap="none" dirty="0" smtClean="0"/>
              <a:t>проектов</a:t>
            </a:r>
            <a:r>
              <a:rPr lang="ru-RU" b="0" cap="none" dirty="0" smtClean="0"/>
              <a:t> (16% </a:t>
            </a:r>
            <a:r>
              <a:rPr lang="ru-RU" b="0" cap="none" dirty="0"/>
              <a:t>в </a:t>
            </a:r>
            <a:r>
              <a:rPr lang="ru-RU" b="0" cap="none" dirty="0" smtClean="0"/>
              <a:t>стройке) из </a:t>
            </a:r>
            <a:r>
              <a:rPr lang="ru-RU" b="0" cap="none" dirty="0"/>
              <a:t>них</a:t>
            </a:r>
            <a:r>
              <a:rPr lang="ru-RU" b="0" cap="none" dirty="0" smtClean="0"/>
              <a:t>:</a:t>
            </a:r>
          </a:p>
          <a:p>
            <a:endParaRPr lang="ru-RU" sz="1500" b="0" cap="none" dirty="0"/>
          </a:p>
          <a:p>
            <a:pPr>
              <a:spcAft>
                <a:spcPts val="1200"/>
              </a:spcAft>
            </a:pPr>
            <a:r>
              <a:rPr lang="ru-RU" sz="1800" b="0" cap="none" dirty="0" smtClean="0"/>
              <a:t>- Промышленные </a:t>
            </a:r>
            <a:r>
              <a:rPr lang="ru-RU" sz="1800" b="0" cap="none" dirty="0"/>
              <a:t>объекты – </a:t>
            </a:r>
            <a:r>
              <a:rPr lang="ru-RU" sz="1800" cap="none" dirty="0" smtClean="0"/>
              <a:t>338</a:t>
            </a:r>
            <a:r>
              <a:rPr lang="ru-RU" sz="1800" b="0" cap="none" dirty="0" smtClean="0"/>
              <a:t> (25% </a:t>
            </a:r>
            <a:r>
              <a:rPr lang="ru-RU" sz="1800" b="0" cap="none" dirty="0"/>
              <a:t>в стройке</a:t>
            </a:r>
            <a:r>
              <a:rPr lang="ru-RU" sz="1800" b="0" cap="none" dirty="0" smtClean="0"/>
              <a:t>)</a:t>
            </a:r>
            <a:r>
              <a:rPr lang="en-US" sz="1800" b="0" cap="none" dirty="0" smtClean="0"/>
              <a:t>;</a:t>
            </a:r>
            <a:endParaRPr lang="ru-RU" sz="1800" b="0" cap="none" dirty="0"/>
          </a:p>
          <a:p>
            <a:pPr>
              <a:spcAft>
                <a:spcPts val="1200"/>
              </a:spcAft>
            </a:pPr>
            <a:r>
              <a:rPr lang="ru-RU" sz="1800" b="0" cap="none" dirty="0" smtClean="0"/>
              <a:t>- Объекты </a:t>
            </a:r>
            <a:r>
              <a:rPr lang="ru-RU" sz="1800" b="0" cap="none" dirty="0"/>
              <a:t>складского и с/х назначения – </a:t>
            </a:r>
            <a:r>
              <a:rPr lang="ru-RU" sz="1800" cap="none" dirty="0" smtClean="0"/>
              <a:t>191</a:t>
            </a:r>
            <a:r>
              <a:rPr lang="ru-RU" sz="1800" b="0" cap="none" dirty="0" smtClean="0"/>
              <a:t> </a:t>
            </a:r>
            <a:r>
              <a:rPr lang="ru-RU" sz="1800" b="0" cap="none" dirty="0"/>
              <a:t>(</a:t>
            </a:r>
            <a:r>
              <a:rPr lang="ru-RU" sz="1800" b="0" cap="none" dirty="0" smtClean="0"/>
              <a:t>17% </a:t>
            </a:r>
            <a:r>
              <a:rPr lang="ru-RU" sz="1800" b="0" cap="none" dirty="0"/>
              <a:t>в стройке</a:t>
            </a:r>
            <a:r>
              <a:rPr lang="ru-RU" sz="1800" b="0" cap="none" dirty="0" smtClean="0"/>
              <a:t>)</a:t>
            </a:r>
            <a:r>
              <a:rPr lang="en-US" sz="1800" b="0" cap="none" dirty="0" smtClean="0"/>
              <a:t>;</a:t>
            </a:r>
            <a:endParaRPr lang="ru-RU" sz="1800" b="0" cap="none" dirty="0"/>
          </a:p>
          <a:p>
            <a:pPr>
              <a:spcAft>
                <a:spcPts val="1200"/>
              </a:spcAft>
            </a:pPr>
            <a:r>
              <a:rPr lang="ru-RU" sz="1800" b="0" cap="none" dirty="0" smtClean="0"/>
              <a:t>- АЗС </a:t>
            </a:r>
            <a:r>
              <a:rPr lang="ru-RU" sz="1800" b="0" cap="none" dirty="0"/>
              <a:t>– </a:t>
            </a:r>
            <a:r>
              <a:rPr lang="ru-RU" sz="1800" cap="none" dirty="0" smtClean="0"/>
              <a:t>93</a:t>
            </a:r>
            <a:r>
              <a:rPr lang="ru-RU" sz="1800" b="0" cap="none" dirty="0" smtClean="0"/>
              <a:t> (7% </a:t>
            </a:r>
            <a:r>
              <a:rPr lang="ru-RU" sz="1800" b="0" cap="none" dirty="0"/>
              <a:t>в стройке</a:t>
            </a:r>
            <a:r>
              <a:rPr lang="ru-RU" sz="1800" b="0" cap="none" dirty="0" smtClean="0"/>
              <a:t>)</a:t>
            </a:r>
            <a:r>
              <a:rPr lang="en-US" sz="1800" b="0" cap="none" dirty="0" smtClean="0"/>
              <a:t>;</a:t>
            </a:r>
            <a:endParaRPr lang="ru-RU" sz="1800" b="0" cap="none" dirty="0"/>
          </a:p>
          <a:p>
            <a:pPr>
              <a:spcAft>
                <a:spcPts val="1200"/>
              </a:spcAft>
            </a:pPr>
            <a:r>
              <a:rPr lang="ru-RU" sz="1800" b="0" cap="none" dirty="0" smtClean="0"/>
              <a:t>- Торговые </a:t>
            </a:r>
            <a:r>
              <a:rPr lang="ru-RU" sz="1800" b="0" cap="none" dirty="0"/>
              <a:t>объекты – </a:t>
            </a:r>
            <a:r>
              <a:rPr lang="ru-RU" sz="1800" cap="none" dirty="0" smtClean="0"/>
              <a:t>105</a:t>
            </a:r>
            <a:r>
              <a:rPr lang="ru-RU" sz="1800" b="0" cap="none" dirty="0" smtClean="0"/>
              <a:t> (9% </a:t>
            </a:r>
            <a:r>
              <a:rPr lang="ru-RU" sz="1800" b="0" cap="none" dirty="0"/>
              <a:t>в стройке</a:t>
            </a:r>
            <a:r>
              <a:rPr lang="ru-RU" sz="1800" b="0" cap="none" dirty="0" smtClean="0"/>
              <a:t>)</a:t>
            </a:r>
            <a:r>
              <a:rPr lang="en-US" sz="1800" b="0" cap="none" dirty="0" smtClean="0"/>
              <a:t>;</a:t>
            </a:r>
            <a:endParaRPr lang="ru-RU" sz="1800" b="0" cap="none" dirty="0"/>
          </a:p>
          <a:p>
            <a:pPr>
              <a:spcAft>
                <a:spcPts val="1200"/>
              </a:spcAft>
            </a:pPr>
            <a:r>
              <a:rPr lang="ru-RU" sz="1800" b="0" cap="none" dirty="0" smtClean="0"/>
              <a:t>- Спорт/туризм  </a:t>
            </a:r>
            <a:r>
              <a:rPr lang="ru-RU" sz="1800" b="0" cap="none" dirty="0"/>
              <a:t>- </a:t>
            </a:r>
            <a:r>
              <a:rPr lang="ru-RU" sz="1800" cap="none" dirty="0" smtClean="0"/>
              <a:t>106</a:t>
            </a:r>
            <a:r>
              <a:rPr lang="ru-RU" sz="1800" b="0" cap="none" dirty="0" smtClean="0"/>
              <a:t> (25 % </a:t>
            </a:r>
            <a:r>
              <a:rPr lang="ru-RU" sz="1800" b="0" cap="none" dirty="0"/>
              <a:t>в стройке</a:t>
            </a:r>
            <a:r>
              <a:rPr lang="ru-RU" sz="1800" b="0" cap="none" dirty="0" smtClean="0"/>
              <a:t>)</a:t>
            </a:r>
            <a:r>
              <a:rPr lang="en-US" sz="1800" b="0" cap="none" dirty="0" smtClean="0"/>
              <a:t>;</a:t>
            </a:r>
            <a:endParaRPr lang="ru-RU" sz="1800" b="0" cap="none" dirty="0"/>
          </a:p>
          <a:p>
            <a:pPr>
              <a:spcAft>
                <a:spcPts val="1200"/>
              </a:spcAft>
            </a:pPr>
            <a:r>
              <a:rPr lang="ru-RU" sz="1800" b="0" cap="none" dirty="0" smtClean="0"/>
              <a:t>- ТПУ</a:t>
            </a:r>
            <a:r>
              <a:rPr lang="ru-RU" sz="1800" b="0" cap="none" dirty="0"/>
              <a:t>, транспорт, связь – </a:t>
            </a:r>
            <a:r>
              <a:rPr lang="ru-RU" sz="1800" cap="none" dirty="0" smtClean="0"/>
              <a:t>59</a:t>
            </a:r>
            <a:r>
              <a:rPr lang="ru-RU" sz="1800" b="0" cap="none" dirty="0" smtClean="0"/>
              <a:t> (6% </a:t>
            </a:r>
            <a:r>
              <a:rPr lang="ru-RU" sz="1800" b="0" cap="none" dirty="0"/>
              <a:t>в стройке</a:t>
            </a:r>
            <a:r>
              <a:rPr lang="ru-RU" sz="1800" b="0" cap="none" dirty="0" smtClean="0"/>
              <a:t>)</a:t>
            </a:r>
            <a:r>
              <a:rPr lang="en-US" sz="1800" b="0" cap="none" dirty="0" smtClean="0"/>
              <a:t>;</a:t>
            </a:r>
            <a:endParaRPr lang="ru-RU" sz="1800" b="0" cap="none" dirty="0"/>
          </a:p>
          <a:p>
            <a:pPr>
              <a:spcAft>
                <a:spcPts val="1200"/>
              </a:spcAft>
            </a:pPr>
            <a:r>
              <a:rPr lang="ru-RU" sz="1800" b="0" cap="none" dirty="0" smtClean="0"/>
              <a:t>- Административные </a:t>
            </a:r>
            <a:r>
              <a:rPr lang="ru-RU" sz="1800" b="0" cap="none" dirty="0"/>
              <a:t>здания, гостиницы – </a:t>
            </a:r>
            <a:r>
              <a:rPr lang="ru-RU" sz="1800" cap="none" dirty="0" smtClean="0"/>
              <a:t>117</a:t>
            </a:r>
            <a:r>
              <a:rPr lang="ru-RU" sz="1800" b="0" cap="none" dirty="0" smtClean="0"/>
              <a:t> (11% </a:t>
            </a:r>
            <a:r>
              <a:rPr lang="ru-RU" sz="1800" b="0" cap="none" dirty="0"/>
              <a:t>в стройке</a:t>
            </a:r>
            <a:r>
              <a:rPr lang="ru-RU" sz="1800" b="0" cap="none" dirty="0" smtClean="0"/>
              <a:t>).</a:t>
            </a:r>
            <a:endParaRPr lang="ru-RU" sz="1800" b="0" cap="none" dirty="0"/>
          </a:p>
        </p:txBody>
      </p:sp>
      <p:pic>
        <p:nvPicPr>
          <p:cNvPr id="6" name="Изображение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9"/>
          <a:stretch/>
        </p:blipFill>
        <p:spPr>
          <a:xfrm>
            <a:off x="7523217" y="332656"/>
            <a:ext cx="1513279" cy="5102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1" y="4811668"/>
            <a:ext cx="69836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347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проблемных вопросов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из них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138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решено (оказали содействие 92 компаниям)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209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в работе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14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79512" y="260648"/>
            <a:ext cx="8784976" cy="648072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10800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400" b="1" kern="1200" spc="-150" baseline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2900" cap="all" dirty="0" err="1" smtClean="0">
                <a:latin typeface="Arial" charset="0"/>
                <a:ea typeface="Arial" charset="0"/>
                <a:cs typeface="Arial" charset="0"/>
              </a:rPr>
              <a:t>Колл</a:t>
            </a:r>
            <a:r>
              <a:rPr lang="ru-RU" sz="2900" cap="all" dirty="0" smtClean="0">
                <a:latin typeface="Arial" charset="0"/>
                <a:ea typeface="Arial" charset="0"/>
                <a:cs typeface="Arial" charset="0"/>
              </a:rPr>
              <a:t>-центр</a:t>
            </a:r>
            <a:endParaRPr lang="ru-RU" sz="2900" cap="all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7" name="Изображение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9"/>
          <a:stretch/>
        </p:blipFill>
        <p:spPr>
          <a:xfrm>
            <a:off x="7523217" y="332656"/>
            <a:ext cx="1513279" cy="5102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1" y="2317700"/>
            <a:ext cx="83555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Оценка качества предоставленных услуг</a:t>
            </a:r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0" y="3140968"/>
            <a:ext cx="7160871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Работа с заявителями по 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отказам в рамках </a:t>
            </a:r>
          </a:p>
          <a:p>
            <a:pPr>
              <a:spcAft>
                <a:spcPts val="600"/>
              </a:spcAft>
            </a:pP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государственных услуг</a:t>
            </a:r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9552" y="1479045"/>
            <a:ext cx="51431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0070C0"/>
              </a:buClr>
            </a:pPr>
            <a:r>
              <a:rPr lang="ru-RU" sz="2400" i="1" dirty="0">
                <a:solidFill>
                  <a:prstClr val="black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Тел. +7 (498) 602-00-00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4365104"/>
            <a:ext cx="83555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Запись на консультацию</a:t>
            </a:r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94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88632" y="3933056"/>
            <a:ext cx="3203848" cy="122413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211FE-751C-4682-B270-BB7A1306242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81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x3_MM">
  <a:themeElements>
    <a:clrScheme name="001-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OUND_4x3">
  <a:themeElements>
    <a:clrScheme name="001-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ega">
      <a:majorFont>
        <a:latin typeface="Segue UI"/>
        <a:ea typeface=""/>
        <a:cs typeface=""/>
      </a:majorFont>
      <a:minorFont>
        <a:latin typeface="Segue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4x3_MM</Template>
  <TotalTime>12067</TotalTime>
  <Words>488</Words>
  <Application>Microsoft Office PowerPoint</Application>
  <PresentationFormat>Экран (4:3)</PresentationFormat>
  <Paragraphs>85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4x3_MM</vt:lpstr>
      <vt:lpstr>ROUND_4x3</vt:lpstr>
      <vt:lpstr>центр содействия строительству при Правительстве  Московской области</vt:lpstr>
      <vt:lpstr>Основные задачи ЦСС</vt:lpstr>
      <vt:lpstr>Центр содействия строительству при  правительстве Московской области</vt:lpstr>
      <vt:lpstr>   Классификация приоритетных проектов</vt:lpstr>
      <vt:lpstr>Персональный менеджер</vt:lpstr>
      <vt:lpstr>Проекты на сопровождении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Развилковское</dc:title>
  <dc:subject>Презентация</dc:subject>
  <dc:creator>Лыков Иван Русланович</dc:creator>
  <cp:keywords>Развилковское;стройчас</cp:keywords>
  <cp:lastModifiedBy>Ходякин Константин Андреевич</cp:lastModifiedBy>
  <cp:revision>538</cp:revision>
  <cp:lastPrinted>2017-04-19T18:37:44Z</cp:lastPrinted>
  <dcterms:created xsi:type="dcterms:W3CDTF">2015-06-01T05:53:27Z</dcterms:created>
  <dcterms:modified xsi:type="dcterms:W3CDTF">2017-04-20T06:57:14Z</dcterms:modified>
  <cp:category>Презентация для стройчаса</cp:category>
</cp:coreProperties>
</file>